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645EA73" w14:textId="6FFDACFD" w:rsidR="00064A61" w:rsidRPr="006D26E0" w:rsidRDefault="00C444BA" w:rsidP="006D26E0">
      <w:pPr>
        <w:pStyle w:val="Title"/>
      </w:pPr>
      <w:r w:rsidRPr="006D26E0">
        <w:t xml:space="preserve">Activity brief </w:t>
      </w:r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552"/>
        <w:gridCol w:w="6502"/>
      </w:tblGrid>
      <w:tr w:rsidR="00E32B71" w:rsidRPr="003456A4" w14:paraId="5190A495" w14:textId="77777777" w:rsidTr="003456A4">
        <w:tc>
          <w:tcPr>
            <w:tcW w:w="2552" w:type="dxa"/>
          </w:tcPr>
          <w:p w14:paraId="4D07606C" w14:textId="644C5229" w:rsidR="00E32B71" w:rsidRPr="003456A4" w:rsidRDefault="00E32B71" w:rsidP="001B589C">
            <w:pPr>
              <w:pStyle w:val="Subtitle"/>
            </w:pPr>
            <w:r w:rsidRPr="003456A4">
              <w:t>Council</w:t>
            </w:r>
            <w:r w:rsidRPr="003456A4">
              <w:rPr>
                <w:rStyle w:val="SubtitleChar"/>
                <w:b/>
                <w:bCs/>
              </w:rPr>
              <w:t>:</w:t>
            </w:r>
          </w:p>
        </w:tc>
        <w:tc>
          <w:tcPr>
            <w:tcW w:w="6502" w:type="dxa"/>
          </w:tcPr>
          <w:p w14:paraId="2F0AEF72" w14:textId="4D6964CF" w:rsidR="00E32B71" w:rsidRPr="003456A4" w:rsidRDefault="00000000" w:rsidP="003F3734">
            <w:pPr>
              <w:pStyle w:val="Activityname"/>
              <w:rPr>
                <w:b/>
                <w:sz w:val="36"/>
                <w:szCs w:val="36"/>
              </w:rPr>
            </w:pPr>
            <w:sdt>
              <w:sdtPr>
                <w:rPr>
                  <w:rStyle w:val="Style4"/>
                </w:rPr>
                <w:alias w:val="Council"/>
                <w:tag w:val="Council"/>
                <w:id w:val="-760913798"/>
                <w:placeholder>
                  <w:docPart w:val="5487546BF6124D01AEAFBAEFC7D01AEC"/>
                </w:placeholder>
                <w:showingPlcHdr/>
                <w15:color w:val="39A5B4"/>
                <w:dropDownList>
                  <w:listItem w:value="Choose an item."/>
                  <w:listItem w:displayText="Greater Wellington Regional Council" w:value="Greater Wellington Regional Council"/>
                  <w:listItem w:displayText="Hutt City Council" w:value="Hutt City Council"/>
                  <w:listItem w:displayText="Porirua City Council" w:value="Porirua City Council"/>
                  <w:listItem w:displayText="Upper Hutt City Council" w:value="Upper Hutt City Council"/>
                  <w:listItem w:displayText="Wellington City Council" w:value="Wellington City Council"/>
                  <w:listItem w:displayText="South Wairarapa City Council" w:value="South Wairarapa City Council"/>
                </w:dropDownList>
              </w:sdtPr>
              <w:sdtContent>
                <w:r w:rsidR="000407C4" w:rsidRPr="00E3504C">
                  <w:rPr>
                    <w:rStyle w:val="PlaceholderText"/>
                    <w:rFonts w:eastAsiaTheme="majorEastAsia"/>
                  </w:rPr>
                  <w:t>Choose an item.</w:t>
                </w:r>
              </w:sdtContent>
            </w:sdt>
          </w:p>
        </w:tc>
      </w:tr>
      <w:tr w:rsidR="003F3734" w:rsidRPr="003456A4" w14:paraId="69C59F3E" w14:textId="77777777" w:rsidTr="003456A4">
        <w:tc>
          <w:tcPr>
            <w:tcW w:w="2552" w:type="dxa"/>
          </w:tcPr>
          <w:p w14:paraId="5595046A" w14:textId="77777777" w:rsidR="003F3734" w:rsidRPr="003456A4" w:rsidRDefault="003F3734" w:rsidP="003F3734">
            <w:pPr>
              <w:pStyle w:val="Subtitle"/>
            </w:pPr>
            <w:r w:rsidRPr="003456A4">
              <w:rPr>
                <w:rStyle w:val="SubtitleChar"/>
                <w:b/>
                <w:bCs/>
              </w:rPr>
              <w:t>Suburb(s):</w:t>
            </w:r>
            <w:r w:rsidRPr="003456A4">
              <w:t xml:space="preserve"> </w:t>
            </w:r>
          </w:p>
        </w:tc>
        <w:sdt>
          <w:sdtPr>
            <w:rPr>
              <w:rStyle w:val="Style11"/>
            </w:rPr>
            <w:alias w:val="Suburb"/>
            <w:tag w:val="Suburb"/>
            <w:id w:val="252246420"/>
            <w:placeholder>
              <w:docPart w:val="DefaultPlaceholder_-1854013440"/>
            </w:placeholder>
            <w:showingPlcHdr/>
            <w:text/>
          </w:sdtPr>
          <w:sdtEndPr>
            <w:rPr>
              <w:rStyle w:val="DefaultParagraphFont"/>
              <w:color w:val="00B4BC"/>
              <w:sz w:val="36"/>
            </w:rPr>
          </w:sdtEndPr>
          <w:sdtContent>
            <w:tc>
              <w:tcPr>
                <w:tcW w:w="6502" w:type="dxa"/>
              </w:tcPr>
              <w:p w14:paraId="50D72C26" w14:textId="3C51285E" w:rsidR="003F3734" w:rsidRPr="003456A4" w:rsidRDefault="00BB4F07" w:rsidP="003573A7">
                <w:pPr>
                  <w:pStyle w:val="ContractNumber"/>
                </w:pPr>
                <w:r w:rsidRPr="00FD4B13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3F3734" w:rsidRPr="003456A4" w14:paraId="5A4D05B4" w14:textId="77777777" w:rsidTr="003456A4">
        <w:tc>
          <w:tcPr>
            <w:tcW w:w="2552" w:type="dxa"/>
          </w:tcPr>
          <w:p w14:paraId="336A1DD0" w14:textId="2A4ABD08" w:rsidR="003F3734" w:rsidRPr="003456A4" w:rsidRDefault="003456A4" w:rsidP="003F3734">
            <w:pPr>
              <w:pStyle w:val="Subtitle"/>
            </w:pPr>
            <w:r w:rsidRPr="003456A4">
              <w:rPr>
                <w:rStyle w:val="SubtitleChar"/>
                <w:b/>
                <w:bCs/>
              </w:rPr>
              <w:t>OPC</w:t>
            </w:r>
            <w:r w:rsidR="002F5734" w:rsidRPr="003456A4">
              <w:rPr>
                <w:rStyle w:val="SubtitleChar"/>
                <w:b/>
                <w:bCs/>
              </w:rPr>
              <w:t xml:space="preserve"> </w:t>
            </w:r>
            <w:r w:rsidR="003F3734" w:rsidRPr="003456A4">
              <w:rPr>
                <w:rStyle w:val="SubtitleChar"/>
                <w:b/>
                <w:bCs/>
              </w:rPr>
              <w:t>code:</w:t>
            </w:r>
            <w:r w:rsidR="003F3734" w:rsidRPr="003456A4">
              <w:t xml:space="preserve"> </w:t>
            </w:r>
          </w:p>
        </w:tc>
        <w:tc>
          <w:tcPr>
            <w:tcW w:w="6502" w:type="dxa"/>
          </w:tcPr>
          <w:p w14:paraId="090685F0" w14:textId="293013B9" w:rsidR="003F3734" w:rsidRPr="003456A4" w:rsidRDefault="003F3734" w:rsidP="003456A4">
            <w:pPr>
              <w:pStyle w:val="ContractNumber"/>
              <w:ind w:left="-103"/>
              <w:rPr>
                <w:b w:val="0"/>
              </w:rPr>
            </w:pPr>
            <w:r w:rsidRPr="003456A4">
              <w:rPr>
                <w:b w:val="0"/>
                <w:color w:val="auto"/>
              </w:rPr>
              <w:t xml:space="preserve">  </w:t>
            </w:r>
            <w:sdt>
              <w:sdtPr>
                <w:rPr>
                  <w:rStyle w:val="Style12"/>
                </w:rPr>
                <w:alias w:val="OPC Code"/>
                <w:tag w:val="OPC Code"/>
                <w:id w:val="1099765398"/>
                <w:placeholder>
                  <w:docPart w:val="DefaultPlaceholder_-1854013440"/>
                </w:placeholder>
                <w:showingPlcHdr/>
                <w:text/>
              </w:sdtPr>
              <w:sdtEndPr>
                <w:rPr>
                  <w:rStyle w:val="DefaultParagraphFont"/>
                  <w:b w:val="0"/>
                  <w:color w:val="auto"/>
                  <w:sz w:val="36"/>
                </w:rPr>
              </w:sdtEndPr>
              <w:sdtContent>
                <w:r w:rsidR="00BB4F07" w:rsidRPr="00FD4B13">
                  <w:rPr>
                    <w:rStyle w:val="PlaceholderText"/>
                  </w:rPr>
                  <w:t>Click or tap here to enter text.</w:t>
                </w:r>
              </w:sdtContent>
            </w:sdt>
          </w:p>
        </w:tc>
      </w:tr>
      <w:tr w:rsidR="003C2766" w:rsidRPr="003456A4" w14:paraId="2645EA76" w14:textId="77777777" w:rsidTr="003456A4">
        <w:tc>
          <w:tcPr>
            <w:tcW w:w="2552" w:type="dxa"/>
          </w:tcPr>
          <w:p w14:paraId="2645EA74" w14:textId="0ECCD1F2" w:rsidR="003C2766" w:rsidRPr="003456A4" w:rsidRDefault="00C444BA" w:rsidP="00C444BA">
            <w:pPr>
              <w:pStyle w:val="Subtitle"/>
            </w:pPr>
            <w:r w:rsidRPr="003456A4">
              <w:t xml:space="preserve">Activity </w:t>
            </w:r>
            <w:r w:rsidR="0089750D" w:rsidRPr="003456A4">
              <w:t>n</w:t>
            </w:r>
            <w:r w:rsidR="0094094F" w:rsidRPr="003456A4">
              <w:t>ame</w:t>
            </w:r>
            <w:r w:rsidR="106B6C84" w:rsidRPr="003456A4">
              <w:t>:</w:t>
            </w:r>
          </w:p>
        </w:tc>
        <w:sdt>
          <w:sdtPr>
            <w:rPr>
              <w:rStyle w:val="Style14"/>
            </w:rPr>
            <w:alias w:val="Activity name"/>
            <w:tag w:val="Activity name"/>
            <w:id w:val="-645050112"/>
            <w:placeholder>
              <w:docPart w:val="DefaultPlaceholder_-1854013440"/>
            </w:placeholder>
            <w:showingPlcHdr/>
            <w:text/>
          </w:sdtPr>
          <w:sdtContent>
            <w:tc>
              <w:tcPr>
                <w:tcW w:w="6502" w:type="dxa"/>
              </w:tcPr>
              <w:p w14:paraId="2645EA75" w14:textId="6679D300" w:rsidR="003C2766" w:rsidRPr="003456A4" w:rsidRDefault="00BB4F07" w:rsidP="003573A7">
                <w:pPr>
                  <w:pStyle w:val="Activityname"/>
                  <w:rPr>
                    <w:b/>
                    <w:color w:val="00B4BC"/>
                    <w:sz w:val="36"/>
                    <w:szCs w:val="36"/>
                  </w:rPr>
                </w:pPr>
                <w:r w:rsidRPr="00FD4B13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bookmarkStart w:id="0" w:name="_Toc536539781" w:displacedByCustomXml="prev"/>
        <w:bookmarkEnd w:id="0" w:displacedByCustomXml="prev"/>
      </w:tr>
      <w:tr w:rsidR="003C2766" w:rsidRPr="003456A4" w14:paraId="2645EA79" w14:textId="77777777" w:rsidTr="003456A4">
        <w:tc>
          <w:tcPr>
            <w:tcW w:w="2552" w:type="dxa"/>
          </w:tcPr>
          <w:p w14:paraId="2645EA77" w14:textId="40E7AD0D" w:rsidR="003C2766" w:rsidRPr="003456A4" w:rsidRDefault="00AD5ECD" w:rsidP="00AD5ECD">
            <w:pPr>
              <w:pStyle w:val="Subtitle"/>
            </w:pPr>
            <w:r w:rsidRPr="003456A4">
              <w:rPr>
                <w:rStyle w:val="SubtitleChar"/>
                <w:b/>
                <w:bCs/>
              </w:rPr>
              <w:t>Date</w:t>
            </w:r>
            <w:r w:rsidR="106B6C84" w:rsidRPr="003456A4">
              <w:rPr>
                <w:rStyle w:val="SubtitleChar"/>
                <w:b/>
                <w:bCs/>
              </w:rPr>
              <w:t>:</w:t>
            </w:r>
            <w:r w:rsidR="106B6C84" w:rsidRPr="003456A4">
              <w:t xml:space="preserve"> </w:t>
            </w:r>
          </w:p>
        </w:tc>
        <w:sdt>
          <w:sdtPr>
            <w:id w:val="-1691986846"/>
            <w:placeholder>
              <w:docPart w:val="DefaultPlaceholder_-1854013437"/>
            </w:placeholder>
            <w:showingPlcHdr/>
            <w:date w:fullDate="2024-10-31T00:00:00Z">
              <w:dateFormat w:val="d/MM/yyyy"/>
              <w:lid w:val="en-NZ"/>
              <w:storeMappedDataAs w:val="dateTime"/>
              <w:calendar w:val="gregorian"/>
            </w:date>
          </w:sdtPr>
          <w:sdtContent>
            <w:tc>
              <w:tcPr>
                <w:tcW w:w="6502" w:type="dxa"/>
              </w:tcPr>
              <w:p w14:paraId="2645EA78" w14:textId="3BBF280C" w:rsidR="003C2766" w:rsidRPr="003456A4" w:rsidRDefault="00BB4F07" w:rsidP="003573A7">
                <w:pPr>
                  <w:pStyle w:val="ContractNumber"/>
                </w:pPr>
                <w:r w:rsidRPr="00FD4B13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</w:tbl>
    <w:p w14:paraId="685AE4C0" w14:textId="77777777" w:rsidR="006D26E0" w:rsidRDefault="006D26E0" w:rsidP="006D26E0">
      <w:pPr>
        <w:pStyle w:val="Body-Calibri"/>
      </w:pPr>
    </w:p>
    <w:p w14:paraId="1E4BDB71" w14:textId="77777777" w:rsidR="006D26E0" w:rsidRDefault="006D26E0" w:rsidP="006D26E0">
      <w:pPr>
        <w:pStyle w:val="Body-Calibri"/>
        <w:rPr>
          <w:rFonts w:eastAsia="Calibri"/>
        </w:rPr>
      </w:pPr>
    </w:p>
    <w:p w14:paraId="5F2E30C7" w14:textId="77777777" w:rsidR="006D26E0" w:rsidRDefault="006D26E0" w:rsidP="006D26E0">
      <w:pPr>
        <w:pStyle w:val="Body-Calibri"/>
        <w:rPr>
          <w:rFonts w:eastAsia="Calibri"/>
        </w:rPr>
      </w:pPr>
    </w:p>
    <w:p w14:paraId="0A121B03" w14:textId="77777777" w:rsidR="006D26E0" w:rsidRPr="006D26E0" w:rsidRDefault="006D26E0" w:rsidP="006D26E0">
      <w:pPr>
        <w:pStyle w:val="Body-Calibri"/>
        <w:rPr>
          <w:rFonts w:eastAsia="Calibri"/>
        </w:rPr>
      </w:pPr>
    </w:p>
    <w:p w14:paraId="2645EA7D" w14:textId="42FEFA43" w:rsidR="000758B0" w:rsidRPr="006D26E0" w:rsidRDefault="000758B0" w:rsidP="00E85284">
      <w:pPr>
        <w:pStyle w:val="Body-Calibri"/>
        <w:sectPr w:rsidR="000758B0" w:rsidRPr="006D26E0" w:rsidSect="006C009A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1900" w:h="16840"/>
          <w:pgMar w:top="1418" w:right="1418" w:bottom="1418" w:left="1418" w:header="709" w:footer="709" w:gutter="0"/>
          <w:cols w:space="708"/>
          <w:docGrid w:linePitch="360"/>
        </w:sectPr>
      </w:pPr>
    </w:p>
    <w:p w14:paraId="30D2156C" w14:textId="4F3739A7" w:rsidR="00EE3D4D" w:rsidRPr="00974A69" w:rsidRDefault="00EE3D4D" w:rsidP="00974A69">
      <w:pPr>
        <w:pStyle w:val="Doctitle"/>
      </w:pPr>
      <w:r w:rsidRPr="00974A69">
        <w:lastRenderedPageBreak/>
        <w:t xml:space="preserve">Document </w:t>
      </w:r>
      <w:r w:rsidR="003456A4" w:rsidRPr="00974A69">
        <w:t>information.</w:t>
      </w:r>
      <w:r w:rsidR="00034589" w:rsidRPr="00974A69">
        <w:t xml:space="preserve"> </w:t>
      </w:r>
    </w:p>
    <w:p w14:paraId="64C0E6ED" w14:textId="723E7E01" w:rsidR="008D6942" w:rsidRPr="008D6942" w:rsidRDefault="008D6942" w:rsidP="008D6942">
      <w:pPr>
        <w:pStyle w:val="Doc2"/>
        <w:rPr>
          <w:rStyle w:val="DocinfoChar"/>
          <w:rFonts w:asciiTheme="majorHAnsi" w:hAnsiTheme="majorHAnsi"/>
          <w:b/>
        </w:rPr>
      </w:pPr>
      <w:r w:rsidRPr="008D6942">
        <w:rPr>
          <w:rStyle w:val="DocinfoChar"/>
          <w:rFonts w:asciiTheme="majorHAnsi" w:hAnsiTheme="majorHAnsi"/>
          <w:b/>
        </w:rPr>
        <w:t xml:space="preserve">People </w:t>
      </w:r>
      <w:r w:rsidR="006F65D5" w:rsidRPr="008D6942">
        <w:rPr>
          <w:rStyle w:val="DocinfoChar"/>
          <w:rFonts w:asciiTheme="majorHAnsi" w:hAnsiTheme="majorHAnsi"/>
          <w:b/>
        </w:rPr>
        <w:t>involved.</w:t>
      </w:r>
    </w:p>
    <w:tbl>
      <w:tblPr>
        <w:tblStyle w:val="TableGrid"/>
        <w:tblW w:w="0" w:type="auto"/>
        <w:tblInd w:w="-5" w:type="dxa"/>
        <w:tblLayout w:type="fixed"/>
        <w:tblLook w:val="04A0" w:firstRow="1" w:lastRow="0" w:firstColumn="1" w:lastColumn="0" w:noHBand="0" w:noVBand="1"/>
      </w:tblPr>
      <w:tblGrid>
        <w:gridCol w:w="1673"/>
        <w:gridCol w:w="1559"/>
        <w:gridCol w:w="1854"/>
        <w:gridCol w:w="2268"/>
        <w:gridCol w:w="1134"/>
      </w:tblGrid>
      <w:tr w:rsidR="001B589C" w:rsidRPr="006D1AFF" w14:paraId="0AE2AC2F" w14:textId="77777777" w:rsidTr="00165CD7">
        <w:tc>
          <w:tcPr>
            <w:tcW w:w="1673" w:type="dxa"/>
            <w:shd w:val="clear" w:color="auto" w:fill="DAEEF3" w:themeFill="accent5" w:themeFillTint="33"/>
          </w:tcPr>
          <w:p w14:paraId="3B3A04C4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>Activity</w:t>
            </w:r>
          </w:p>
        </w:tc>
        <w:tc>
          <w:tcPr>
            <w:tcW w:w="1559" w:type="dxa"/>
            <w:shd w:val="clear" w:color="auto" w:fill="DAEEF3" w:themeFill="accent5" w:themeFillTint="33"/>
          </w:tcPr>
          <w:p w14:paraId="3BD5A9E5" w14:textId="1D4E8501" w:rsidR="00034589" w:rsidRPr="006D1AFF" w:rsidRDefault="001B589C" w:rsidP="001B589C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 xml:space="preserve">Title </w:t>
            </w:r>
          </w:p>
        </w:tc>
        <w:tc>
          <w:tcPr>
            <w:tcW w:w="1854" w:type="dxa"/>
            <w:shd w:val="clear" w:color="auto" w:fill="DAEEF3" w:themeFill="accent5" w:themeFillTint="33"/>
          </w:tcPr>
          <w:p w14:paraId="0EE3961A" w14:textId="68514B22" w:rsidR="00034589" w:rsidRPr="006D1AFF" w:rsidRDefault="001B589C" w:rsidP="00256FCE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>Name</w:t>
            </w:r>
          </w:p>
        </w:tc>
        <w:tc>
          <w:tcPr>
            <w:tcW w:w="2268" w:type="dxa"/>
            <w:shd w:val="clear" w:color="auto" w:fill="DAEEF3" w:themeFill="accent5" w:themeFillTint="33"/>
          </w:tcPr>
          <w:p w14:paraId="4C022A1A" w14:textId="355F5B2A" w:rsidR="00034589" w:rsidRPr="006D1AFF" w:rsidRDefault="00CD1E7F" w:rsidP="00CD1E7F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>Electronic s</w:t>
            </w:r>
            <w:r w:rsidR="00034589" w:rsidRPr="006D1AFF">
              <w:rPr>
                <w:rFonts w:asciiTheme="majorHAnsi" w:hAnsiTheme="majorHAnsi"/>
                <w:b/>
              </w:rPr>
              <w:t>ignature</w:t>
            </w:r>
          </w:p>
        </w:tc>
        <w:tc>
          <w:tcPr>
            <w:tcW w:w="1134" w:type="dxa"/>
            <w:shd w:val="clear" w:color="auto" w:fill="DAEEF3" w:themeFill="accent5" w:themeFillTint="33"/>
          </w:tcPr>
          <w:p w14:paraId="0A160C4D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>Date</w:t>
            </w:r>
          </w:p>
        </w:tc>
      </w:tr>
      <w:tr w:rsidR="00034589" w:rsidRPr="006D1AFF" w14:paraId="67A41B17" w14:textId="77777777" w:rsidTr="00165CD7">
        <w:tc>
          <w:tcPr>
            <w:tcW w:w="1673" w:type="dxa"/>
          </w:tcPr>
          <w:p w14:paraId="34F4421E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  <w:r w:rsidRPr="006D1AFF">
              <w:rPr>
                <w:rFonts w:asciiTheme="majorHAnsi" w:hAnsiTheme="majorHAnsi"/>
              </w:rPr>
              <w:t>Prepared by</w:t>
            </w:r>
          </w:p>
        </w:tc>
        <w:tc>
          <w:tcPr>
            <w:tcW w:w="1559" w:type="dxa"/>
          </w:tcPr>
          <w:p w14:paraId="199957D6" w14:textId="1DB90681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2ACB658A" w14:textId="5E3B4972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58032CD5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0CDBCF15" w14:textId="237D784D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DD45A8" w:rsidRPr="006D1AFF" w14:paraId="13E2A0E4" w14:textId="77777777" w:rsidTr="00165CD7">
        <w:tc>
          <w:tcPr>
            <w:tcW w:w="1673" w:type="dxa"/>
          </w:tcPr>
          <w:p w14:paraId="6699C914" w14:textId="7A968597" w:rsidR="00DD45A8" w:rsidRPr="006D1AFF" w:rsidRDefault="005E3FA9" w:rsidP="00256FCE">
            <w:pPr>
              <w:pStyle w:val="TableText0"/>
              <w:rPr>
                <w:rFonts w:asciiTheme="majorHAnsi" w:hAnsiTheme="majorHAnsi"/>
              </w:rPr>
            </w:pPr>
            <w:r>
              <w:rPr>
                <w:rFonts w:asciiTheme="majorHAnsi" w:hAnsiTheme="majorHAnsi"/>
              </w:rPr>
              <w:t>Checked by</w:t>
            </w:r>
          </w:p>
        </w:tc>
        <w:tc>
          <w:tcPr>
            <w:tcW w:w="1559" w:type="dxa"/>
          </w:tcPr>
          <w:p w14:paraId="34C3EA52" w14:textId="20F41647" w:rsidR="00DD45A8" w:rsidRPr="006D1AFF" w:rsidRDefault="00DD45A8" w:rsidP="002F5734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5B010E66" w14:textId="16822702" w:rsidR="00DD45A8" w:rsidRPr="006D1AFF" w:rsidRDefault="00DD45A8" w:rsidP="003573A7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52924B40" w14:textId="77777777" w:rsidR="00DD45A8" w:rsidRPr="006D1AFF" w:rsidRDefault="00DD45A8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515DBB2D" w14:textId="77777777" w:rsidR="00DD45A8" w:rsidRPr="006D1AFF" w:rsidRDefault="00DD45A8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D80F14" w:rsidRPr="006D1AFF" w14:paraId="7DAAD4EF" w14:textId="77777777" w:rsidTr="00165CD7">
        <w:tc>
          <w:tcPr>
            <w:tcW w:w="1673" w:type="dxa"/>
          </w:tcPr>
          <w:p w14:paraId="4F57C67F" w14:textId="4932520F" w:rsidR="00D80F14" w:rsidRPr="006D1AFF" w:rsidRDefault="003456A4" w:rsidP="005E3FA9">
            <w:pPr>
              <w:pStyle w:val="TableText0"/>
              <w:rPr>
                <w:rFonts w:asciiTheme="majorHAnsi" w:hAnsiTheme="majorHAnsi"/>
              </w:rPr>
            </w:pPr>
            <w:r>
              <w:rPr>
                <w:rFonts w:asciiTheme="majorHAnsi" w:hAnsiTheme="majorHAnsi"/>
              </w:rPr>
              <w:t>R</w:t>
            </w:r>
            <w:r w:rsidR="00D80F14" w:rsidRPr="006D1AFF">
              <w:rPr>
                <w:rFonts w:asciiTheme="majorHAnsi" w:hAnsiTheme="majorHAnsi"/>
              </w:rPr>
              <w:t xml:space="preserve">eviewed by </w:t>
            </w:r>
            <w:r w:rsidR="005E3FA9">
              <w:rPr>
                <w:rFonts w:asciiTheme="majorHAnsi" w:hAnsiTheme="majorHAnsi"/>
              </w:rPr>
              <w:t>Customer Operations or Network Management Group</w:t>
            </w:r>
          </w:p>
        </w:tc>
        <w:tc>
          <w:tcPr>
            <w:tcW w:w="1559" w:type="dxa"/>
          </w:tcPr>
          <w:p w14:paraId="7566DAC3" w14:textId="77777777" w:rsidR="00D80F14" w:rsidRPr="006D1AFF" w:rsidRDefault="00D80F14" w:rsidP="00FF2DFC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05E368E0" w14:textId="77777777" w:rsidR="00D80F14" w:rsidRPr="006D1AFF" w:rsidRDefault="00D80F14" w:rsidP="00FF2DFC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003AFA6C" w14:textId="77777777" w:rsidR="00D80F14" w:rsidRPr="006D1AFF" w:rsidRDefault="00D80F14" w:rsidP="00FF2DFC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71A5B8AE" w14:textId="77777777" w:rsidR="00D80F14" w:rsidRPr="006D1AFF" w:rsidRDefault="00D80F14" w:rsidP="00FF2DFC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034589" w:rsidRPr="006D1AFF" w14:paraId="4C196835" w14:textId="77777777" w:rsidTr="00165CD7">
        <w:tc>
          <w:tcPr>
            <w:tcW w:w="1673" w:type="dxa"/>
          </w:tcPr>
          <w:p w14:paraId="7485CAFA" w14:textId="50CFF31A" w:rsidR="00034589" w:rsidRPr="006D1AFF" w:rsidRDefault="003456A4" w:rsidP="0008773B">
            <w:pPr>
              <w:pStyle w:val="TableText0"/>
              <w:rPr>
                <w:rFonts w:asciiTheme="majorHAnsi" w:hAnsiTheme="majorHAnsi"/>
              </w:rPr>
            </w:pPr>
            <w:r>
              <w:rPr>
                <w:rFonts w:asciiTheme="majorHAnsi" w:hAnsiTheme="majorHAnsi"/>
              </w:rPr>
              <w:t>R</w:t>
            </w:r>
            <w:r w:rsidR="00034589" w:rsidRPr="006D1AFF">
              <w:rPr>
                <w:rFonts w:asciiTheme="majorHAnsi" w:hAnsiTheme="majorHAnsi"/>
              </w:rPr>
              <w:t xml:space="preserve">eviewed by </w:t>
            </w:r>
            <w:r w:rsidR="00D80F14">
              <w:rPr>
                <w:rFonts w:asciiTheme="majorHAnsi" w:hAnsiTheme="majorHAnsi"/>
              </w:rPr>
              <w:t xml:space="preserve">Service </w:t>
            </w:r>
            <w:r w:rsidR="0008773B">
              <w:rPr>
                <w:rFonts w:asciiTheme="majorHAnsi" w:hAnsiTheme="majorHAnsi"/>
              </w:rPr>
              <w:t xml:space="preserve">Planning </w:t>
            </w:r>
          </w:p>
        </w:tc>
        <w:tc>
          <w:tcPr>
            <w:tcW w:w="1559" w:type="dxa"/>
          </w:tcPr>
          <w:p w14:paraId="4BC8D6ED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72EA108B" w14:textId="082ACBD2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1889AB85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7485CD14" w14:textId="77777777" w:rsidR="00034589" w:rsidRPr="006D1AFF" w:rsidRDefault="00034589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E329FC" w:rsidRPr="006D1AFF" w14:paraId="3A29EC69" w14:textId="77777777" w:rsidTr="00165CD7">
        <w:tc>
          <w:tcPr>
            <w:tcW w:w="1673" w:type="dxa"/>
          </w:tcPr>
          <w:p w14:paraId="6D07812C" w14:textId="77777777" w:rsidR="00E329FC" w:rsidRDefault="00E329FC" w:rsidP="0008773B">
            <w:pPr>
              <w:pStyle w:val="TableText0"/>
              <w:rPr>
                <w:rFonts w:asciiTheme="majorHAnsi" w:hAnsiTheme="majorHAnsi"/>
              </w:rPr>
            </w:pPr>
            <w:r>
              <w:rPr>
                <w:rFonts w:asciiTheme="majorHAnsi" w:hAnsiTheme="majorHAnsi"/>
              </w:rPr>
              <w:t>Reviewed by</w:t>
            </w:r>
          </w:p>
          <w:p w14:paraId="025AE496" w14:textId="75ABADFA" w:rsidR="00E329FC" w:rsidRDefault="00E329FC" w:rsidP="0008773B">
            <w:pPr>
              <w:pStyle w:val="TableText0"/>
              <w:rPr>
                <w:rFonts w:asciiTheme="majorHAnsi" w:hAnsiTheme="majorHAnsi"/>
              </w:rPr>
            </w:pPr>
            <w:r>
              <w:rPr>
                <w:rFonts w:asciiTheme="majorHAnsi" w:hAnsiTheme="majorHAnsi"/>
              </w:rPr>
              <w:t>Principal Engineer</w:t>
            </w:r>
          </w:p>
        </w:tc>
        <w:tc>
          <w:tcPr>
            <w:tcW w:w="1559" w:type="dxa"/>
          </w:tcPr>
          <w:p w14:paraId="74001260" w14:textId="77777777" w:rsidR="00E329FC" w:rsidRPr="006D1AFF" w:rsidRDefault="00E329F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41CDDC72" w14:textId="77777777" w:rsidR="00E329FC" w:rsidRPr="006D1AFF" w:rsidRDefault="00E329F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118EDDA7" w14:textId="77777777" w:rsidR="00E329FC" w:rsidRPr="006D1AFF" w:rsidRDefault="00E329F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30DA1A26" w14:textId="77777777" w:rsidR="00E329FC" w:rsidRPr="006D1AFF" w:rsidRDefault="00E329F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1B589C" w:rsidRPr="006D1AFF" w14:paraId="0AEB45C7" w14:textId="77777777" w:rsidTr="00165CD7">
        <w:tc>
          <w:tcPr>
            <w:tcW w:w="1673" w:type="dxa"/>
          </w:tcPr>
          <w:p w14:paraId="1DB01F9E" w14:textId="745CF220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  <w:r w:rsidRPr="006D1AFF">
              <w:rPr>
                <w:rFonts w:asciiTheme="majorHAnsi" w:hAnsiTheme="majorHAnsi"/>
              </w:rPr>
              <w:t>Approved by</w:t>
            </w:r>
            <w:r w:rsidR="003B1D85">
              <w:rPr>
                <w:rFonts w:asciiTheme="majorHAnsi" w:hAnsiTheme="majorHAnsi"/>
              </w:rPr>
              <w:t xml:space="preserve"> Chief advisor</w:t>
            </w:r>
          </w:p>
        </w:tc>
        <w:tc>
          <w:tcPr>
            <w:tcW w:w="1559" w:type="dxa"/>
          </w:tcPr>
          <w:p w14:paraId="08B9B736" w14:textId="6B0DDF51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854" w:type="dxa"/>
          </w:tcPr>
          <w:p w14:paraId="57B638AE" w14:textId="021E661A" w:rsidR="001B589C" w:rsidRPr="006D1AFF" w:rsidRDefault="001B589C" w:rsidP="00034589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268" w:type="dxa"/>
          </w:tcPr>
          <w:p w14:paraId="04A94F8B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6E5D4349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</w:tbl>
    <w:p w14:paraId="3567D585" w14:textId="562D8CCC" w:rsidR="00034589" w:rsidRPr="00D55F45" w:rsidRDefault="00034589" w:rsidP="00A84235">
      <w:pPr>
        <w:pStyle w:val="Doc2"/>
        <w:rPr>
          <w:rStyle w:val="DocinfoChar"/>
        </w:rPr>
      </w:pPr>
      <w:r>
        <w:t xml:space="preserve">Revision history </w:t>
      </w:r>
    </w:p>
    <w:tbl>
      <w:tblPr>
        <w:tblStyle w:val="TableGrid"/>
        <w:tblW w:w="0" w:type="auto"/>
        <w:tblInd w:w="-5" w:type="dxa"/>
        <w:tblLayout w:type="fixed"/>
        <w:tblLook w:val="04A0" w:firstRow="1" w:lastRow="0" w:firstColumn="1" w:lastColumn="0" w:noHBand="0" w:noVBand="1"/>
      </w:tblPr>
      <w:tblGrid>
        <w:gridCol w:w="1389"/>
        <w:gridCol w:w="1134"/>
        <w:gridCol w:w="5965"/>
      </w:tblGrid>
      <w:tr w:rsidR="00034589" w:rsidRPr="006D1AFF" w14:paraId="27E2E0F6" w14:textId="77777777" w:rsidTr="00165CD7">
        <w:tc>
          <w:tcPr>
            <w:tcW w:w="1389" w:type="dxa"/>
            <w:shd w:val="clear" w:color="auto" w:fill="DAEEF3" w:themeFill="accent5" w:themeFillTint="33"/>
          </w:tcPr>
          <w:p w14:paraId="6546E0AC" w14:textId="42A6ADE7" w:rsidR="00034589" w:rsidRPr="006D1AFF" w:rsidRDefault="00034589" w:rsidP="00034589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>Date</w:t>
            </w:r>
          </w:p>
        </w:tc>
        <w:tc>
          <w:tcPr>
            <w:tcW w:w="1134" w:type="dxa"/>
            <w:shd w:val="clear" w:color="auto" w:fill="DAEEF3" w:themeFill="accent5" w:themeFillTint="33"/>
          </w:tcPr>
          <w:p w14:paraId="6B261FB7" w14:textId="14502679" w:rsidR="00034589" w:rsidRPr="006D1AFF" w:rsidRDefault="00034589" w:rsidP="001B589C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 xml:space="preserve">Version </w:t>
            </w:r>
            <w:r w:rsidR="007624C8">
              <w:rPr>
                <w:rFonts w:asciiTheme="majorHAnsi" w:hAnsiTheme="majorHAnsi"/>
                <w:b/>
              </w:rPr>
              <w:t>n</w:t>
            </w:r>
            <w:r w:rsidR="001B589C" w:rsidRPr="006D1AFF">
              <w:rPr>
                <w:rFonts w:asciiTheme="majorHAnsi" w:hAnsiTheme="majorHAnsi"/>
                <w:b/>
              </w:rPr>
              <w:t>umber</w:t>
            </w:r>
          </w:p>
        </w:tc>
        <w:tc>
          <w:tcPr>
            <w:tcW w:w="5965" w:type="dxa"/>
            <w:shd w:val="clear" w:color="auto" w:fill="DAEEF3" w:themeFill="accent5" w:themeFillTint="33"/>
          </w:tcPr>
          <w:p w14:paraId="2C7F3A0D" w14:textId="589C6BD3" w:rsidR="00034589" w:rsidRPr="006D1AFF" w:rsidRDefault="00034589" w:rsidP="00256FCE">
            <w:pPr>
              <w:pStyle w:val="TableText0"/>
              <w:rPr>
                <w:rFonts w:asciiTheme="majorHAnsi" w:hAnsiTheme="majorHAnsi"/>
                <w:b/>
              </w:rPr>
            </w:pPr>
            <w:r w:rsidRPr="006D1AFF">
              <w:rPr>
                <w:rFonts w:asciiTheme="majorHAnsi" w:hAnsiTheme="majorHAnsi"/>
                <w:b/>
              </w:rPr>
              <w:t xml:space="preserve">Description of change </w:t>
            </w:r>
          </w:p>
        </w:tc>
      </w:tr>
      <w:tr w:rsidR="001B589C" w:rsidRPr="006D1AFF" w14:paraId="293AA920" w14:textId="77777777" w:rsidTr="00165CD7">
        <w:tc>
          <w:tcPr>
            <w:tcW w:w="1389" w:type="dxa"/>
          </w:tcPr>
          <w:p w14:paraId="45DD07D9" w14:textId="724A1F55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4B82D870" w14:textId="5995908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5965" w:type="dxa"/>
          </w:tcPr>
          <w:p w14:paraId="487E1D66" w14:textId="0E3D1D31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1B589C" w:rsidRPr="006D1AFF" w14:paraId="509FF68B" w14:textId="77777777" w:rsidTr="00165CD7">
        <w:tc>
          <w:tcPr>
            <w:tcW w:w="1389" w:type="dxa"/>
          </w:tcPr>
          <w:p w14:paraId="3820DA82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5F6B7D40" w14:textId="14F6B51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5965" w:type="dxa"/>
          </w:tcPr>
          <w:p w14:paraId="39B0D9CA" w14:textId="59D67FEE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1B589C" w:rsidRPr="006D1AFF" w14:paraId="27D2BDB3" w14:textId="77777777" w:rsidTr="00165CD7">
        <w:tc>
          <w:tcPr>
            <w:tcW w:w="1389" w:type="dxa"/>
          </w:tcPr>
          <w:p w14:paraId="1747B4AD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34EB03E0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5965" w:type="dxa"/>
          </w:tcPr>
          <w:p w14:paraId="3700769A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1B589C" w:rsidRPr="006D1AFF" w14:paraId="2EF8A04F" w14:textId="77777777" w:rsidTr="00165CD7">
        <w:tc>
          <w:tcPr>
            <w:tcW w:w="1389" w:type="dxa"/>
          </w:tcPr>
          <w:p w14:paraId="771AD2BD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134" w:type="dxa"/>
          </w:tcPr>
          <w:p w14:paraId="5B139AB0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5965" w:type="dxa"/>
          </w:tcPr>
          <w:p w14:paraId="1A223FDC" w14:textId="77777777" w:rsidR="001B589C" w:rsidRPr="006D1AFF" w:rsidRDefault="001B589C" w:rsidP="00256FCE">
            <w:pPr>
              <w:pStyle w:val="TableText0"/>
              <w:rPr>
                <w:rFonts w:asciiTheme="majorHAnsi" w:hAnsiTheme="majorHAnsi"/>
              </w:rPr>
            </w:pPr>
          </w:p>
        </w:tc>
      </w:tr>
    </w:tbl>
    <w:p w14:paraId="7A687635" w14:textId="6BD206D4" w:rsidR="00125B52" w:rsidRDefault="00125B52" w:rsidP="00125B52">
      <w:pPr>
        <w:pStyle w:val="Body-Calibri"/>
      </w:pPr>
    </w:p>
    <w:p w14:paraId="5E8A2061" w14:textId="77777777" w:rsidR="0008773B" w:rsidRPr="00125B52" w:rsidRDefault="0008773B" w:rsidP="00125B52">
      <w:pPr>
        <w:pStyle w:val="Body-Calibri"/>
      </w:pPr>
    </w:p>
    <w:p w14:paraId="4F16361E" w14:textId="77777777" w:rsidR="00125B52" w:rsidRDefault="00125B52">
      <w:pPr>
        <w:rPr>
          <w:rFonts w:ascii="Calibri" w:hAnsi="Calibri"/>
          <w:b/>
          <w:sz w:val="32"/>
          <w:szCs w:val="32"/>
          <w:highlight w:val="yellow"/>
          <w:lang w:eastAsia="en-NZ"/>
        </w:rPr>
      </w:pPr>
      <w:r>
        <w:rPr>
          <w:b/>
          <w:sz w:val="32"/>
          <w:szCs w:val="32"/>
          <w:highlight w:val="yellow"/>
        </w:rPr>
        <w:br w:type="page"/>
      </w:r>
    </w:p>
    <w:p w14:paraId="4EC7DF15" w14:textId="148BB7C8" w:rsidR="0047606B" w:rsidRPr="00FC0D94" w:rsidRDefault="0047606B" w:rsidP="0047606B">
      <w:pPr>
        <w:pStyle w:val="Instructions"/>
        <w:rPr>
          <w:b/>
          <w:sz w:val="32"/>
          <w:szCs w:val="32"/>
        </w:rPr>
      </w:pPr>
      <w:r w:rsidRPr="00FC0D94">
        <w:rPr>
          <w:b/>
          <w:sz w:val="32"/>
          <w:szCs w:val="32"/>
        </w:rPr>
        <w:lastRenderedPageBreak/>
        <w:t xml:space="preserve">Template ID and instructions for using the </w:t>
      </w:r>
      <w:proofErr w:type="gramStart"/>
      <w:r w:rsidRPr="00FC0D94">
        <w:rPr>
          <w:b/>
          <w:sz w:val="32"/>
          <w:szCs w:val="32"/>
        </w:rPr>
        <w:t>template</w:t>
      </w:r>
      <w:proofErr w:type="gramEnd"/>
    </w:p>
    <w:p w14:paraId="64C60C82" w14:textId="1E029DEA" w:rsidR="0047606B" w:rsidRPr="00FC0D94" w:rsidRDefault="0047606B" w:rsidP="0047606B">
      <w:pPr>
        <w:pStyle w:val="Body-Calibri"/>
        <w:rPr>
          <w:color w:val="0070C0"/>
          <w:sz w:val="24"/>
        </w:rPr>
      </w:pPr>
      <w:r w:rsidRPr="00FC0D94">
        <w:rPr>
          <w:b/>
          <w:color w:val="0070C0"/>
          <w:sz w:val="24"/>
        </w:rPr>
        <w:t xml:space="preserve">Template ID: </w:t>
      </w:r>
      <w:r w:rsidRPr="00FC0D94">
        <w:rPr>
          <w:color w:val="0070C0"/>
          <w:sz w:val="24"/>
        </w:rPr>
        <w:t xml:space="preserve">The QPulse ID for this template is: </w:t>
      </w:r>
      <w:r w:rsidR="0059142A" w:rsidRPr="00FC0D94">
        <w:rPr>
          <w:b/>
          <w:color w:val="0070C0"/>
          <w:sz w:val="24"/>
        </w:rPr>
        <w:t>PCMT</w:t>
      </w:r>
      <w:r w:rsidR="00CA1875" w:rsidRPr="00FC0D94">
        <w:rPr>
          <w:b/>
          <w:color w:val="0070C0"/>
          <w:sz w:val="24"/>
        </w:rPr>
        <w:t>_00</w:t>
      </w:r>
      <w:r w:rsidR="00D06362">
        <w:rPr>
          <w:b/>
          <w:color w:val="0070C0"/>
          <w:sz w:val="24"/>
        </w:rPr>
        <w:t>9</w:t>
      </w:r>
    </w:p>
    <w:p w14:paraId="342F370C" w14:textId="3B43B0D3" w:rsidR="00A41915" w:rsidRPr="00FC0D94" w:rsidRDefault="0047606B" w:rsidP="00CF2B1B">
      <w:pPr>
        <w:pStyle w:val="Instructions"/>
        <w:rPr>
          <w:rStyle w:val="InstructionsChar"/>
          <w:color w:val="auto"/>
        </w:rPr>
      </w:pPr>
      <w:r w:rsidRPr="00FC0D94">
        <w:rPr>
          <w:rStyle w:val="InstructionsChar"/>
          <w:color w:val="auto"/>
        </w:rPr>
        <w:t xml:space="preserve">If this is your first time completing this </w:t>
      </w:r>
      <w:r w:rsidR="00D0748E" w:rsidRPr="00FC0D94">
        <w:rPr>
          <w:rStyle w:val="InstructionsChar"/>
          <w:color w:val="auto"/>
        </w:rPr>
        <w:t xml:space="preserve">activity </w:t>
      </w:r>
      <w:r w:rsidRPr="00FC0D94">
        <w:rPr>
          <w:rStyle w:val="InstructionsChar"/>
          <w:color w:val="auto"/>
        </w:rPr>
        <w:t>brief template, or if you need remind</w:t>
      </w:r>
      <w:r w:rsidR="001B589C" w:rsidRPr="00FC0D94">
        <w:rPr>
          <w:rStyle w:val="InstructionsChar"/>
          <w:color w:val="auto"/>
        </w:rPr>
        <w:t>ing</w:t>
      </w:r>
      <w:r w:rsidRPr="00FC0D94">
        <w:rPr>
          <w:rStyle w:val="InstructionsChar"/>
          <w:color w:val="auto"/>
        </w:rPr>
        <w:t xml:space="preserve"> o</w:t>
      </w:r>
      <w:r w:rsidR="00D0748E" w:rsidRPr="00FC0D94">
        <w:rPr>
          <w:rStyle w:val="InstructionsChar"/>
          <w:color w:val="auto"/>
        </w:rPr>
        <w:t>f</w:t>
      </w:r>
      <w:r w:rsidRPr="00FC0D94">
        <w:rPr>
          <w:rStyle w:val="InstructionsChar"/>
          <w:color w:val="auto"/>
        </w:rPr>
        <w:t xml:space="preserve"> what goes in the different sections</w:t>
      </w:r>
      <w:r w:rsidR="00CF2B1B" w:rsidRPr="00FC0D94">
        <w:rPr>
          <w:rStyle w:val="InstructionsChar"/>
          <w:color w:val="auto"/>
        </w:rPr>
        <w:t xml:space="preserve">, </w:t>
      </w:r>
      <w:r w:rsidR="00A41915" w:rsidRPr="00FC0D94">
        <w:rPr>
          <w:rStyle w:val="InstructionsChar"/>
          <w:color w:val="auto"/>
        </w:rPr>
        <w:t>go to</w:t>
      </w:r>
      <w:r w:rsidR="00CF2B1B" w:rsidRPr="00FC0D94">
        <w:rPr>
          <w:rStyle w:val="InstructionsChar"/>
          <w:color w:val="auto"/>
        </w:rPr>
        <w:t xml:space="preserve">: </w:t>
      </w:r>
    </w:p>
    <w:p w14:paraId="4C11E114" w14:textId="77777777" w:rsidR="00A907A7" w:rsidRPr="00FC0D94" w:rsidRDefault="00A907A7" w:rsidP="00A907A7">
      <w:pPr>
        <w:pStyle w:val="Instructions"/>
      </w:pPr>
      <w:r w:rsidRPr="00FC0D94">
        <w:rPr>
          <w:b/>
        </w:rPr>
        <w:t xml:space="preserve">Where to save? </w:t>
      </w:r>
      <w:r w:rsidRPr="00FC0D94">
        <w:t>Save your work in the project server activity site.</w:t>
      </w:r>
    </w:p>
    <w:p w14:paraId="7725ECF1" w14:textId="0B951C93" w:rsidR="0047606B" w:rsidRPr="00FC0D94" w:rsidRDefault="00D84B1F" w:rsidP="00A907A7">
      <w:pPr>
        <w:pStyle w:val="Instructions"/>
        <w:rPr>
          <w:b/>
          <w:sz w:val="24"/>
        </w:rPr>
      </w:pPr>
      <w:r w:rsidRPr="00FC0D94">
        <w:rPr>
          <w:b/>
          <w:sz w:val="24"/>
        </w:rPr>
        <w:t xml:space="preserve">Footers: </w:t>
      </w:r>
      <w:r w:rsidR="0047606B" w:rsidRPr="00FC0D94">
        <w:t xml:space="preserve">Add the version number and date. Remove the yellow highlight from the footers. </w:t>
      </w:r>
    </w:p>
    <w:p w14:paraId="04FFDACE" w14:textId="638D5DA4" w:rsidR="0047606B" w:rsidRPr="00FC0D94" w:rsidRDefault="0047606B" w:rsidP="0047606B">
      <w:pPr>
        <w:pStyle w:val="Instructions"/>
      </w:pPr>
      <w:r w:rsidRPr="00FC0D94">
        <w:t xml:space="preserve">The document ID will update with the new Woogle document ID number. The update is not instant, there is a delay. Please leave the document ID.  </w:t>
      </w:r>
    </w:p>
    <w:p w14:paraId="6679D10C" w14:textId="05EFEA5C" w:rsidR="0047606B" w:rsidRPr="00FC0D94" w:rsidRDefault="0047606B" w:rsidP="0047606B">
      <w:pPr>
        <w:pStyle w:val="Instructions"/>
        <w:rPr>
          <w:b/>
          <w:sz w:val="24"/>
        </w:rPr>
      </w:pPr>
      <w:r w:rsidRPr="00FC0D94">
        <w:rPr>
          <w:b/>
          <w:sz w:val="24"/>
        </w:rPr>
        <w:t xml:space="preserve">When you have finished the </w:t>
      </w:r>
      <w:r w:rsidR="00D84B1F" w:rsidRPr="00FC0D94">
        <w:rPr>
          <w:b/>
          <w:sz w:val="24"/>
        </w:rPr>
        <w:t xml:space="preserve">first draft of your </w:t>
      </w:r>
      <w:r w:rsidR="00B21660" w:rsidRPr="00FC0D94">
        <w:rPr>
          <w:b/>
          <w:sz w:val="24"/>
        </w:rPr>
        <w:t xml:space="preserve">activity </w:t>
      </w:r>
      <w:r w:rsidRPr="00FC0D94">
        <w:rPr>
          <w:b/>
          <w:sz w:val="24"/>
        </w:rPr>
        <w:t>brief</w:t>
      </w:r>
    </w:p>
    <w:p w14:paraId="5C08736F" w14:textId="77777777" w:rsidR="00D84B1F" w:rsidRPr="00FC0D94" w:rsidRDefault="00D84B1F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Check the footer has the correct date and version. </w:t>
      </w:r>
    </w:p>
    <w:p w14:paraId="512A75AB" w14:textId="4B413E84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Remove yellow highlighted instructions and information, including these instructions. </w:t>
      </w:r>
      <w:r w:rsidRPr="00FC0D94">
        <w:br/>
      </w:r>
      <w:r w:rsidRPr="00FC0D94">
        <w:rPr>
          <w:b/>
        </w:rPr>
        <w:t>Note:</w:t>
      </w:r>
      <w:r w:rsidRPr="00FC0D94">
        <w:t xml:space="preserve"> You can refer to a new version of this template if you can’t remember what to do next. </w:t>
      </w:r>
    </w:p>
    <w:p w14:paraId="64F0FFFA" w14:textId="70D3EA0F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>Check appendices are referenced correctly throughout the</w:t>
      </w:r>
      <w:r w:rsidR="00D84B1F" w:rsidRPr="00FC0D94">
        <w:t xml:space="preserve"> document</w:t>
      </w:r>
      <w:r w:rsidRPr="00FC0D94">
        <w:t xml:space="preserve">, including table of contents. </w:t>
      </w:r>
    </w:p>
    <w:p w14:paraId="0C991861" w14:textId="77777777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Check page breaks. </w:t>
      </w:r>
    </w:p>
    <w:p w14:paraId="6848ECB2" w14:textId="4DD2926D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>Update the table of contents</w:t>
      </w:r>
      <w:r w:rsidR="00D84B1F" w:rsidRPr="00FC0D94">
        <w:t>, list of tables and appendices.</w:t>
      </w:r>
      <w:r w:rsidRPr="00FC0D94">
        <w:t xml:space="preserve"> </w:t>
      </w:r>
      <w:r w:rsidR="00D84B1F" w:rsidRPr="00FC0D94">
        <w:br/>
      </w:r>
      <w:r w:rsidRPr="00FC0D94">
        <w:t>(</w:t>
      </w:r>
      <w:r w:rsidR="00D84B1F" w:rsidRPr="00FC0D94">
        <w:t>Click under the heading, where the list is shown, and p</w:t>
      </w:r>
      <w:r w:rsidRPr="00FC0D94">
        <w:t>ress F9</w:t>
      </w:r>
      <w:r w:rsidR="00D84B1F" w:rsidRPr="00FC0D94">
        <w:t xml:space="preserve">. Then select </w:t>
      </w:r>
      <w:r w:rsidRPr="00FC0D94">
        <w:t xml:space="preserve">update entire table). </w:t>
      </w:r>
    </w:p>
    <w:p w14:paraId="737FB49D" w14:textId="50A2748C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Update version numbers between each person looking at the brief. </w:t>
      </w:r>
      <w:r w:rsidRPr="00FC0D94">
        <w:br/>
        <w:t xml:space="preserve">When the approver uses their electronic signature for approval, update the version number to </w:t>
      </w:r>
      <w:r w:rsidRPr="00FC0D94">
        <w:rPr>
          <w:b/>
        </w:rPr>
        <w:t>1.0</w:t>
      </w:r>
      <w:r w:rsidRPr="00FC0D94">
        <w:t xml:space="preserve"> in the footer and complete the revision history table.  </w:t>
      </w:r>
    </w:p>
    <w:p w14:paraId="0540EF70" w14:textId="48311E16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Convert the </w:t>
      </w:r>
      <w:r w:rsidR="00D84B1F" w:rsidRPr="00FC0D94">
        <w:t xml:space="preserve">activity </w:t>
      </w:r>
      <w:r w:rsidRPr="00FC0D94">
        <w:t xml:space="preserve">brief into a PDF file. </w:t>
      </w:r>
    </w:p>
    <w:p w14:paraId="272E4DAB" w14:textId="77777777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 xml:space="preserve">Convert the information in the appendices into PDF versions. </w:t>
      </w:r>
    </w:p>
    <w:p w14:paraId="36665284" w14:textId="26BC5E03" w:rsidR="00B21660" w:rsidRPr="00FC0D94" w:rsidRDefault="00B21660" w:rsidP="00B21660">
      <w:pPr>
        <w:pStyle w:val="Instructions"/>
        <w:numPr>
          <w:ilvl w:val="6"/>
          <w:numId w:val="5"/>
        </w:numPr>
        <w:ind w:left="426"/>
      </w:pPr>
      <w:r w:rsidRPr="00FC0D94">
        <w:t>Collate the PDF</w:t>
      </w:r>
      <w:r w:rsidR="00D84B1F" w:rsidRPr="00FC0D94">
        <w:t xml:space="preserve"> activity b</w:t>
      </w:r>
      <w:r w:rsidRPr="00FC0D94">
        <w:t xml:space="preserve">rief and appendices into one PDF document. </w:t>
      </w:r>
    </w:p>
    <w:p w14:paraId="3D95535E" w14:textId="5701E0D9" w:rsidR="00B21660" w:rsidRPr="00FC0D94" w:rsidRDefault="00B21660" w:rsidP="00B21660">
      <w:pPr>
        <w:pStyle w:val="Instructions"/>
        <w:ind w:left="66"/>
      </w:pPr>
      <w:r w:rsidRPr="00FC0D94">
        <w:rPr>
          <w:b/>
        </w:rPr>
        <w:t>Note:</w:t>
      </w:r>
      <w:r w:rsidRPr="00FC0D94">
        <w:t xml:space="preserve"> In the project </w:t>
      </w:r>
      <w:r w:rsidR="00A907A7" w:rsidRPr="00FC0D94">
        <w:t xml:space="preserve">server activity </w:t>
      </w:r>
      <w:proofErr w:type="gramStart"/>
      <w:r w:rsidRPr="00FC0D94">
        <w:t>site</w:t>
      </w:r>
      <w:proofErr w:type="gramEnd"/>
      <w:r w:rsidRPr="00FC0D94">
        <w:t xml:space="preserve"> you should have these documents:</w:t>
      </w:r>
    </w:p>
    <w:p w14:paraId="24AC029C" w14:textId="10F64777" w:rsidR="00B21660" w:rsidRPr="00FC0D94" w:rsidRDefault="00B21660" w:rsidP="00B21660">
      <w:pPr>
        <w:pStyle w:val="Instructions"/>
        <w:numPr>
          <w:ilvl w:val="0"/>
          <w:numId w:val="20"/>
        </w:numPr>
      </w:pPr>
      <w:r w:rsidRPr="00FC0D94">
        <w:t xml:space="preserve">Original </w:t>
      </w:r>
      <w:r w:rsidR="00592D9A" w:rsidRPr="00FC0D94">
        <w:t xml:space="preserve">word version of the </w:t>
      </w:r>
      <w:r w:rsidRPr="00FC0D94">
        <w:t xml:space="preserve">activity brief </w:t>
      </w:r>
      <w:r w:rsidR="00592D9A" w:rsidRPr="00FC0D94">
        <w:t>and original versions of the appendices</w:t>
      </w:r>
      <w:r w:rsidRPr="00FC0D94">
        <w:t xml:space="preserve"> </w:t>
      </w:r>
    </w:p>
    <w:p w14:paraId="75ECDCC1" w14:textId="571660D8" w:rsidR="00B21660" w:rsidRPr="00FC0D94" w:rsidRDefault="00B21660" w:rsidP="00B21660">
      <w:pPr>
        <w:pStyle w:val="Instructions"/>
        <w:numPr>
          <w:ilvl w:val="0"/>
          <w:numId w:val="20"/>
        </w:numPr>
      </w:pPr>
      <w:r w:rsidRPr="00FC0D94">
        <w:t xml:space="preserve">PDF versions of the </w:t>
      </w:r>
      <w:r w:rsidR="00592D9A" w:rsidRPr="00FC0D94">
        <w:t xml:space="preserve">activity brief and the </w:t>
      </w:r>
      <w:r w:rsidRPr="00FC0D94">
        <w:t xml:space="preserve">appendices </w:t>
      </w:r>
    </w:p>
    <w:p w14:paraId="2A813168" w14:textId="77777777" w:rsidR="00592D9A" w:rsidRPr="00FC0D94" w:rsidRDefault="00B21660" w:rsidP="00592D9A">
      <w:pPr>
        <w:pStyle w:val="Instructions"/>
        <w:numPr>
          <w:ilvl w:val="0"/>
          <w:numId w:val="20"/>
        </w:numPr>
      </w:pPr>
      <w:r w:rsidRPr="00FC0D94">
        <w:t xml:space="preserve">A PDF version of the </w:t>
      </w:r>
      <w:r w:rsidR="00592D9A" w:rsidRPr="00FC0D94">
        <w:t xml:space="preserve">activity </w:t>
      </w:r>
      <w:r w:rsidRPr="00FC0D94">
        <w:t>brief and the appendices</w:t>
      </w:r>
      <w:r w:rsidR="00592D9A" w:rsidRPr="00FC0D94">
        <w:t xml:space="preserve"> combined</w:t>
      </w:r>
      <w:r w:rsidRPr="00FC0D94">
        <w:t xml:space="preserve">. </w:t>
      </w:r>
    </w:p>
    <w:p w14:paraId="409F3F72" w14:textId="3951373A" w:rsidR="00B21660" w:rsidRPr="00592D9A" w:rsidRDefault="00B21660" w:rsidP="00592D9A">
      <w:pPr>
        <w:pStyle w:val="Instructions"/>
        <w:numPr>
          <w:ilvl w:val="0"/>
          <w:numId w:val="20"/>
        </w:numPr>
        <w:rPr>
          <w:highlight w:val="yellow"/>
        </w:rPr>
      </w:pPr>
      <w:r>
        <w:br w:type="page"/>
      </w:r>
    </w:p>
    <w:p w14:paraId="2645EAB9" w14:textId="5DFFFD24" w:rsidR="00A80286" w:rsidRPr="00974A69" w:rsidRDefault="00A80286" w:rsidP="00974A69">
      <w:pPr>
        <w:pStyle w:val="Doctitle"/>
      </w:pPr>
      <w:r w:rsidRPr="006173F3">
        <w:lastRenderedPageBreak/>
        <w:t xml:space="preserve">Table of </w:t>
      </w:r>
      <w:r w:rsidR="007C628B">
        <w:t>c</w:t>
      </w:r>
      <w:r w:rsidRPr="006173F3">
        <w:t>ontents</w:t>
      </w:r>
    </w:p>
    <w:p w14:paraId="2D641DB9" w14:textId="515C48F8" w:rsidR="006F65D5" w:rsidRDefault="000007F7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r w:rsidRPr="006173F3">
        <w:rPr>
          <w:rFonts w:asciiTheme="minorHAnsi" w:hAnsiTheme="minorHAnsi"/>
          <w:b/>
          <w:bCs/>
          <w:sz w:val="21"/>
          <w:szCs w:val="21"/>
        </w:rPr>
        <w:fldChar w:fldCharType="begin"/>
      </w:r>
      <w:r w:rsidRPr="006173F3">
        <w:rPr>
          <w:rFonts w:asciiTheme="minorHAnsi" w:hAnsiTheme="minorHAnsi"/>
          <w:b/>
          <w:bCs/>
          <w:sz w:val="21"/>
          <w:szCs w:val="21"/>
        </w:rPr>
        <w:instrText xml:space="preserve"> TOC \h \z \t "Heading 1-Calibri,1,Heading 2-Calibri,2" </w:instrText>
      </w:r>
      <w:r w:rsidRPr="006173F3">
        <w:rPr>
          <w:rFonts w:asciiTheme="minorHAnsi" w:hAnsiTheme="minorHAnsi"/>
          <w:b/>
          <w:bCs/>
          <w:sz w:val="21"/>
          <w:szCs w:val="21"/>
        </w:rPr>
        <w:fldChar w:fldCharType="separate"/>
      </w:r>
      <w:hyperlink w:anchor="_Toc185244322" w:history="1">
        <w:r w:rsidR="006F65D5" w:rsidRPr="00823294">
          <w:rPr>
            <w:rStyle w:val="Hyperlink"/>
            <w:noProof/>
          </w:rPr>
          <w:t>1</w:t>
        </w:r>
        <w:r w:rsidR="006F65D5"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="006F65D5" w:rsidRPr="00823294">
          <w:rPr>
            <w:rStyle w:val="Hyperlink"/>
            <w:noProof/>
          </w:rPr>
          <w:t>Purpose of activity brief</w:t>
        </w:r>
        <w:r w:rsidR="006F65D5">
          <w:rPr>
            <w:noProof/>
            <w:webHidden/>
          </w:rPr>
          <w:tab/>
        </w:r>
        <w:r w:rsidR="006F65D5">
          <w:rPr>
            <w:noProof/>
            <w:webHidden/>
          </w:rPr>
          <w:fldChar w:fldCharType="begin"/>
        </w:r>
        <w:r w:rsidR="006F65D5">
          <w:rPr>
            <w:noProof/>
            <w:webHidden/>
          </w:rPr>
          <w:instrText xml:space="preserve"> PAGEREF _Toc185244322 \h </w:instrText>
        </w:r>
        <w:r w:rsidR="006F65D5">
          <w:rPr>
            <w:noProof/>
            <w:webHidden/>
          </w:rPr>
        </w:r>
        <w:r w:rsidR="006F65D5">
          <w:rPr>
            <w:noProof/>
            <w:webHidden/>
          </w:rPr>
          <w:fldChar w:fldCharType="separate"/>
        </w:r>
        <w:r w:rsidR="006F65D5">
          <w:rPr>
            <w:noProof/>
            <w:webHidden/>
          </w:rPr>
          <w:t>1</w:t>
        </w:r>
        <w:r w:rsidR="006F65D5">
          <w:rPr>
            <w:noProof/>
            <w:webHidden/>
          </w:rPr>
          <w:fldChar w:fldCharType="end"/>
        </w:r>
      </w:hyperlink>
    </w:p>
    <w:p w14:paraId="74D5044A" w14:textId="7CD07AF5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3" w:history="1">
        <w:r w:rsidRPr="00823294">
          <w:rPr>
            <w:rStyle w:val="Hyperlink"/>
            <w:noProof/>
          </w:rPr>
          <w:t>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Activity definition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2B129307" w14:textId="4827416A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4" w:history="1">
        <w:r w:rsidRPr="00823294">
          <w:rPr>
            <w:rStyle w:val="Hyperlink"/>
            <w:noProof/>
          </w:rPr>
          <w:t>2.1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Investment case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029F4F09" w14:textId="65BF7909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5" w:history="1">
        <w:r w:rsidRPr="00823294">
          <w:rPr>
            <w:rStyle w:val="Hyperlink"/>
            <w:noProof/>
          </w:rPr>
          <w:t>2.2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LGA / Investment Portfolio Element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34A7B76E" w14:textId="01FFEB4C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6" w:history="1">
        <w:r w:rsidRPr="00823294">
          <w:rPr>
            <w:rStyle w:val="Hyperlink"/>
            <w:noProof/>
          </w:rPr>
          <w:t>2.3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Customer outcomes and service goals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2134C26B" w14:textId="505EF9BA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7" w:history="1">
        <w:r w:rsidRPr="00823294">
          <w:rPr>
            <w:rStyle w:val="Hyperlink"/>
            <w:noProof/>
          </w:rPr>
          <w:t>2.4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Service objectives and performance measures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</w:t>
        </w:r>
        <w:r>
          <w:rPr>
            <w:noProof/>
            <w:webHidden/>
          </w:rPr>
          <w:fldChar w:fldCharType="end"/>
        </w:r>
      </w:hyperlink>
    </w:p>
    <w:p w14:paraId="001349FB" w14:textId="44350368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8" w:history="1">
        <w:r w:rsidRPr="00823294">
          <w:rPr>
            <w:rStyle w:val="Hyperlink"/>
            <w:noProof/>
          </w:rPr>
          <w:t>2.5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Service goal risk score.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</w:t>
        </w:r>
        <w:r>
          <w:rPr>
            <w:noProof/>
            <w:webHidden/>
          </w:rPr>
          <w:fldChar w:fldCharType="end"/>
        </w:r>
      </w:hyperlink>
    </w:p>
    <w:p w14:paraId="7F09E41E" w14:textId="1969B30E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29" w:history="1">
        <w:r w:rsidRPr="00823294">
          <w:rPr>
            <w:rStyle w:val="Hyperlink"/>
            <w:noProof/>
          </w:rPr>
          <w:t>2.6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Background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_Toc185244329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</w:t>
        </w:r>
        <w:r>
          <w:rPr>
            <w:noProof/>
            <w:webHidden/>
          </w:rPr>
          <w:fldChar w:fldCharType="end"/>
        </w:r>
      </w:hyperlink>
    </w:p>
    <w:p w14:paraId="39814D1C" w14:textId="460ABD9B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0" w:history="1">
        <w:r w:rsidRPr="00823294">
          <w:rPr>
            <w:rStyle w:val="Hyperlink"/>
            <w:noProof/>
          </w:rPr>
          <w:t>2.7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Project Drivers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077F62D" w14:textId="7D8DA005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1" w:history="1">
        <w:r w:rsidRPr="00823294">
          <w:rPr>
            <w:rStyle w:val="Hyperlink"/>
            <w:noProof/>
          </w:rPr>
          <w:t>2.8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Activity objective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52BEF5F" w14:textId="4AC49052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2" w:history="1">
        <w:r w:rsidRPr="00823294">
          <w:rPr>
            <w:rStyle w:val="Hyperlink"/>
            <w:noProof/>
          </w:rPr>
          <w:t>2.9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Performance requirements and design criteria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18ACCE2" w14:textId="4DD34ABE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3" w:history="1">
        <w:r w:rsidRPr="00823294">
          <w:rPr>
            <w:rStyle w:val="Hyperlink"/>
            <w:noProof/>
          </w:rPr>
          <w:t>2.10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Scope of work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4E2A483" w14:textId="315EB073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4" w:history="1">
        <w:r w:rsidRPr="00823294">
          <w:rPr>
            <w:rStyle w:val="Hyperlink"/>
            <w:noProof/>
          </w:rPr>
          <w:t>2.11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Key dates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5CE0816" w14:textId="641F6C32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5" w:history="1">
        <w:r w:rsidRPr="00823294">
          <w:rPr>
            <w:rStyle w:val="Hyperlink"/>
            <w:noProof/>
          </w:rPr>
          <w:t>2.12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Cost estimate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C1918C6" w14:textId="3C4672F4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6" w:history="1">
        <w:r w:rsidRPr="00823294">
          <w:rPr>
            <w:rStyle w:val="Hyperlink"/>
            <w:noProof/>
          </w:rPr>
          <w:t>3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Significant risk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39D8232B" w14:textId="602980DF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7" w:history="1">
        <w:r w:rsidRPr="00823294">
          <w:rPr>
            <w:rStyle w:val="Hyperlink"/>
            <w:noProof/>
          </w:rPr>
          <w:t>3.1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Health and safety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33CA0E26" w14:textId="237052A1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8" w:history="1">
        <w:r w:rsidRPr="00823294">
          <w:rPr>
            <w:rStyle w:val="Hyperlink"/>
            <w:noProof/>
          </w:rPr>
          <w:t>3.2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Environmental risks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698DA65D" w14:textId="59977FD3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39" w:history="1">
        <w:r w:rsidRPr="00823294">
          <w:rPr>
            <w:rStyle w:val="Hyperlink"/>
            <w:noProof/>
          </w:rPr>
          <w:t>3.3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Project risks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_Toc185244339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7A342076" w14:textId="10887FFE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0" w:history="1">
        <w:r w:rsidRPr="00823294">
          <w:rPr>
            <w:rStyle w:val="Hyperlink"/>
            <w:noProof/>
          </w:rPr>
          <w:t>4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Considerations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3CCE5789" w14:textId="49723870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1" w:history="1">
        <w:r w:rsidRPr="00823294">
          <w:rPr>
            <w:rStyle w:val="Hyperlink"/>
            <w:noProof/>
          </w:rPr>
          <w:t>4.1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Design considerations.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53010899" w14:textId="60AE88E5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2" w:history="1">
        <w:r w:rsidRPr="00823294">
          <w:rPr>
            <w:rStyle w:val="Hyperlink"/>
            <w:noProof/>
          </w:rPr>
          <w:t>4.2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Communication considerations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69B3A9A6" w14:textId="7D6B4A30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3" w:history="1">
        <w:r w:rsidRPr="00823294">
          <w:rPr>
            <w:rStyle w:val="Hyperlink"/>
            <w:noProof/>
          </w:rPr>
          <w:t>4.3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Other considerations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2C803DDE" w14:textId="24F3DB7F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4" w:history="1">
        <w:r w:rsidRPr="00823294">
          <w:rPr>
            <w:rStyle w:val="Hyperlink"/>
            <w:noProof/>
          </w:rPr>
          <w:t>5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Stakeholders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4ED22B17" w14:textId="6100B9AD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5" w:history="1">
        <w:r w:rsidRPr="00823294">
          <w:rPr>
            <w:rStyle w:val="Hyperlink"/>
            <w:noProof/>
          </w:rPr>
          <w:t>5.1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Internal stakeholders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6FCBE918" w14:textId="51F365C0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6" w:history="1">
        <w:r w:rsidRPr="00823294">
          <w:rPr>
            <w:rStyle w:val="Hyperlink"/>
            <w:noProof/>
          </w:rPr>
          <w:t>5.2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External stakeholders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7CBA3274" w14:textId="31B2C526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7" w:history="1">
        <w:r w:rsidRPr="00823294">
          <w:rPr>
            <w:rStyle w:val="Hyperlink"/>
            <w:noProof/>
          </w:rPr>
          <w:t>6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Existing information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0E2E8C59" w14:textId="07A15630" w:rsidR="006F65D5" w:rsidRDefault="006F65D5">
      <w:pPr>
        <w:pStyle w:val="TOC1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8" w:history="1">
        <w:r w:rsidRPr="00823294">
          <w:rPr>
            <w:rStyle w:val="Hyperlink"/>
            <w:noProof/>
          </w:rPr>
          <w:t>7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Document location and links.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2ACADDB8" w14:textId="1AF0014E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49" w:history="1">
        <w:r w:rsidRPr="00823294">
          <w:rPr>
            <w:rStyle w:val="Hyperlink"/>
            <w:noProof/>
          </w:rPr>
          <w:t>7.1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Where project documents are stored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_Toc185244349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43A895D7" w14:textId="73F13EF2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50" w:history="1">
        <w:r w:rsidRPr="00823294">
          <w:rPr>
            <w:rStyle w:val="Hyperlink"/>
            <w:noProof/>
          </w:rPr>
          <w:t>7.2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Approved products, standards, and specifications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_Toc185244350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35892336" w14:textId="244CA921" w:rsidR="006F65D5" w:rsidRDefault="006F65D5">
      <w:pPr>
        <w:pStyle w:val="TOC2"/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351" w:history="1">
        <w:r w:rsidRPr="00823294">
          <w:rPr>
            <w:rStyle w:val="Hyperlink"/>
            <w:noProof/>
          </w:rPr>
          <w:t>7.3</w:t>
        </w:r>
        <w:r>
          <w:rPr>
            <w:rFonts w:asciiTheme="minorHAnsi" w:hAnsiTheme="minorHAnsi"/>
            <w:noProof/>
            <w:kern w:val="2"/>
            <w:szCs w:val="22"/>
            <w14:ligatures w14:val="standardContextual"/>
          </w:rPr>
          <w:tab/>
        </w:r>
        <w:r w:rsidRPr="00823294">
          <w:rPr>
            <w:rStyle w:val="Hyperlink"/>
            <w:noProof/>
          </w:rPr>
          <w:t>Other relevant documents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_Toc185244351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29DF78C7" w14:textId="69189ABE" w:rsidR="00331314" w:rsidRDefault="000007F7" w:rsidP="003D130E">
      <w:pPr>
        <w:pStyle w:val="TbleText"/>
      </w:pPr>
      <w:r w:rsidRPr="006173F3">
        <w:fldChar w:fldCharType="end"/>
      </w:r>
    </w:p>
    <w:p w14:paraId="27254407" w14:textId="77777777" w:rsidR="003456A4" w:rsidRDefault="003456A4" w:rsidP="003D130E">
      <w:pPr>
        <w:pStyle w:val="TbleText"/>
      </w:pPr>
    </w:p>
    <w:p w14:paraId="798C013D" w14:textId="77777777" w:rsidR="003456A4" w:rsidRDefault="003456A4" w:rsidP="003D130E">
      <w:pPr>
        <w:pStyle w:val="TbleText"/>
      </w:pPr>
    </w:p>
    <w:p w14:paraId="2289A975" w14:textId="77777777" w:rsidR="00864BEF" w:rsidRDefault="00864BEF" w:rsidP="003D130E">
      <w:pPr>
        <w:pStyle w:val="TbleText"/>
      </w:pPr>
    </w:p>
    <w:p w14:paraId="05E7F14D" w14:textId="77777777" w:rsidR="00864BEF" w:rsidRDefault="00864BEF" w:rsidP="003D130E">
      <w:pPr>
        <w:pStyle w:val="TbleText"/>
      </w:pPr>
    </w:p>
    <w:p w14:paraId="43CBF9B1" w14:textId="77777777" w:rsidR="003456A4" w:rsidRDefault="003456A4" w:rsidP="003D130E">
      <w:pPr>
        <w:pStyle w:val="TbleText"/>
      </w:pPr>
    </w:p>
    <w:p w14:paraId="680C09B9" w14:textId="77777777" w:rsidR="003456A4" w:rsidRDefault="003456A4" w:rsidP="003D130E">
      <w:pPr>
        <w:pStyle w:val="TbleText"/>
      </w:pPr>
    </w:p>
    <w:p w14:paraId="4F00101F" w14:textId="77777777" w:rsidR="003456A4" w:rsidRDefault="003456A4" w:rsidP="003D130E">
      <w:pPr>
        <w:pStyle w:val="TbleText"/>
      </w:pPr>
    </w:p>
    <w:p w14:paraId="2645EACA" w14:textId="7D2943E7" w:rsidR="00AD23D2" w:rsidRPr="007C628B" w:rsidRDefault="00617A28" w:rsidP="00D90371">
      <w:pPr>
        <w:pStyle w:val="Listtitle"/>
      </w:pPr>
      <w:r>
        <w:lastRenderedPageBreak/>
        <w:t>List of t</w:t>
      </w:r>
      <w:r w:rsidR="00AD23D2" w:rsidRPr="007C628B">
        <w:t>ables</w:t>
      </w:r>
    </w:p>
    <w:p w14:paraId="70B1F010" w14:textId="690CFB2B" w:rsidR="006F65D5" w:rsidRDefault="00AD23D2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r w:rsidRPr="006173F3">
        <w:rPr>
          <w:b/>
          <w:bCs/>
          <w:sz w:val="21"/>
          <w:szCs w:val="21"/>
        </w:rPr>
        <w:fldChar w:fldCharType="begin"/>
      </w:r>
      <w:r w:rsidRPr="006173F3">
        <w:rPr>
          <w:sz w:val="21"/>
          <w:szCs w:val="21"/>
        </w:rPr>
        <w:instrText xml:space="preserve"> TOC \n \h \z \c "Table" </w:instrText>
      </w:r>
      <w:r w:rsidRPr="006173F3">
        <w:rPr>
          <w:b/>
          <w:bCs/>
          <w:sz w:val="21"/>
          <w:szCs w:val="21"/>
        </w:rPr>
        <w:fldChar w:fldCharType="separate"/>
      </w:r>
      <w:hyperlink w:anchor="_Toc185244411" w:history="1">
        <w:r w:rsidR="006F65D5" w:rsidRPr="00754265">
          <w:rPr>
            <w:rStyle w:val="Hyperlink"/>
            <w:noProof/>
          </w:rPr>
          <w:t>Table 1: Customer outcomes and service goals</w:t>
        </w:r>
      </w:hyperlink>
    </w:p>
    <w:p w14:paraId="75538826" w14:textId="24FC2472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2" w:history="1">
        <w:r w:rsidRPr="00754265">
          <w:rPr>
            <w:rStyle w:val="Hyperlink"/>
            <w:noProof/>
          </w:rPr>
          <w:t>Table 2: Service objectives and performance measures</w:t>
        </w:r>
      </w:hyperlink>
    </w:p>
    <w:p w14:paraId="209B2134" w14:textId="6ED7F601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3" w:history="1">
        <w:r w:rsidRPr="00754265">
          <w:rPr>
            <w:rStyle w:val="Hyperlink"/>
            <w:noProof/>
          </w:rPr>
          <w:t>Table 3: Service goal risk assessment</w:t>
        </w:r>
      </w:hyperlink>
    </w:p>
    <w:p w14:paraId="7A55840E" w14:textId="629958FE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4" w:history="1">
        <w:r w:rsidRPr="00754265">
          <w:rPr>
            <w:rStyle w:val="Hyperlink"/>
            <w:noProof/>
          </w:rPr>
          <w:t>Table 4: Photographic evidence</w:t>
        </w:r>
      </w:hyperlink>
    </w:p>
    <w:p w14:paraId="3DB807D2" w14:textId="5702DDAB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5" w:history="1">
        <w:r w:rsidRPr="00754265">
          <w:rPr>
            <w:rStyle w:val="Hyperlink"/>
            <w:noProof/>
          </w:rPr>
          <w:t>Table 5: Project drivers</w:t>
        </w:r>
      </w:hyperlink>
    </w:p>
    <w:p w14:paraId="5810CB25" w14:textId="7F67AA96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6" w:history="1">
        <w:r w:rsidRPr="00754265">
          <w:rPr>
            <w:rStyle w:val="Hyperlink"/>
            <w:noProof/>
          </w:rPr>
          <w:t>Table 6: Breakdown of physical works estimate</w:t>
        </w:r>
      </w:hyperlink>
    </w:p>
    <w:p w14:paraId="174E2BB3" w14:textId="23A5780C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7" w:history="1">
        <w:r w:rsidRPr="00754265">
          <w:rPr>
            <w:rStyle w:val="Hyperlink"/>
            <w:noProof/>
          </w:rPr>
          <w:t>Table 7: Total Physical works</w:t>
        </w:r>
      </w:hyperlink>
    </w:p>
    <w:p w14:paraId="2CEF4307" w14:textId="4A1261C3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8" w:history="1">
        <w:r w:rsidRPr="00754265">
          <w:rPr>
            <w:rStyle w:val="Hyperlink"/>
            <w:noProof/>
          </w:rPr>
          <w:t>Table 8: Total consultancy Fee</w:t>
        </w:r>
      </w:hyperlink>
    </w:p>
    <w:p w14:paraId="71EB2494" w14:textId="4EE4D1E0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19" w:history="1">
        <w:r w:rsidRPr="00754265">
          <w:rPr>
            <w:rStyle w:val="Hyperlink"/>
            <w:noProof/>
          </w:rPr>
          <w:t>Table 9: Wellington management fee</w:t>
        </w:r>
      </w:hyperlink>
    </w:p>
    <w:p w14:paraId="64E73514" w14:textId="311EC13E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20" w:history="1">
        <w:r w:rsidRPr="00754265">
          <w:rPr>
            <w:rStyle w:val="Hyperlink"/>
            <w:noProof/>
          </w:rPr>
          <w:t>Table 10: Total estimate of contingency</w:t>
        </w:r>
      </w:hyperlink>
    </w:p>
    <w:p w14:paraId="14EC2F16" w14:textId="009BF8E6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21" w:history="1">
        <w:r w:rsidRPr="00754265">
          <w:rPr>
            <w:rStyle w:val="Hyperlink"/>
            <w:noProof/>
          </w:rPr>
          <w:t>Table 11: Internal stakeholders</w:t>
        </w:r>
      </w:hyperlink>
    </w:p>
    <w:p w14:paraId="43D72B45" w14:textId="263FA323" w:rsidR="006F65D5" w:rsidRDefault="006F65D5">
      <w:pPr>
        <w:pStyle w:val="TableofFigures"/>
        <w:tabs>
          <w:tab w:val="right" w:leader="dot" w:pos="9054"/>
        </w:tabs>
        <w:rPr>
          <w:rFonts w:asciiTheme="minorHAnsi" w:hAnsiTheme="minorHAnsi"/>
          <w:noProof/>
          <w:kern w:val="2"/>
          <w:szCs w:val="22"/>
          <w14:ligatures w14:val="standardContextual"/>
        </w:rPr>
      </w:pPr>
      <w:hyperlink w:anchor="_Toc185244422" w:history="1">
        <w:r w:rsidRPr="00754265">
          <w:rPr>
            <w:rStyle w:val="Hyperlink"/>
            <w:noProof/>
          </w:rPr>
          <w:t>Table 12: External stakeholders</w:t>
        </w:r>
      </w:hyperlink>
    </w:p>
    <w:p w14:paraId="2645EACB" w14:textId="30A3CC76" w:rsidR="005C3441" w:rsidRDefault="00AD23D2" w:rsidP="003D130E">
      <w:pPr>
        <w:pStyle w:val="TableText0"/>
      </w:pPr>
      <w:r w:rsidRPr="006173F3">
        <w:fldChar w:fldCharType="end"/>
      </w:r>
    </w:p>
    <w:p w14:paraId="2645EACC" w14:textId="23464399" w:rsidR="00AD23D2" w:rsidRPr="006173F3" w:rsidRDefault="00AD23D2" w:rsidP="00D90371">
      <w:pPr>
        <w:pStyle w:val="Listtitle"/>
      </w:pPr>
      <w:r w:rsidRPr="006173F3">
        <w:t xml:space="preserve">List of </w:t>
      </w:r>
      <w:r w:rsidR="00A71D11">
        <w:t>a</w:t>
      </w:r>
      <w:r w:rsidRPr="006173F3">
        <w:t>ppendices</w:t>
      </w:r>
    </w:p>
    <w:p w14:paraId="70911919" w14:textId="47AADDAC" w:rsidR="00DA337F" w:rsidRDefault="00397F47">
      <w:pPr>
        <w:pStyle w:val="TOC1"/>
        <w:rPr>
          <w:rFonts w:asciiTheme="minorHAnsi" w:hAnsiTheme="minorHAnsi"/>
          <w:noProof/>
          <w:szCs w:val="22"/>
        </w:rPr>
      </w:pPr>
      <w:r>
        <w:fldChar w:fldCharType="begin"/>
      </w:r>
      <w:r>
        <w:instrText xml:space="preserve"> TOC \n \h \z \t "Appendix,1" </w:instrText>
      </w:r>
      <w:r>
        <w:fldChar w:fldCharType="separate"/>
      </w:r>
      <w:hyperlink w:anchor="_Toc72739233" w:history="1">
        <w:r w:rsidR="00322383">
          <w:rPr>
            <w:rStyle w:val="Hyperlink"/>
            <w:noProof/>
          </w:rPr>
          <w:t>Appendix A: Evidence of funding in</w:t>
        </w:r>
        <w:r w:rsidR="00DA337F" w:rsidRPr="00B077B6">
          <w:rPr>
            <w:rStyle w:val="Hyperlink"/>
            <w:noProof/>
          </w:rPr>
          <w:t xml:space="preserve"> LTP</w:t>
        </w:r>
      </w:hyperlink>
    </w:p>
    <w:p w14:paraId="097CBD36" w14:textId="77777777" w:rsidR="00DA337F" w:rsidRDefault="00000000">
      <w:pPr>
        <w:pStyle w:val="TOC1"/>
        <w:rPr>
          <w:rFonts w:asciiTheme="minorHAnsi" w:hAnsiTheme="minorHAnsi"/>
          <w:noProof/>
          <w:szCs w:val="22"/>
        </w:rPr>
      </w:pPr>
      <w:hyperlink w:anchor="_Toc72739234" w:history="1">
        <w:r w:rsidR="00DA337F" w:rsidRPr="00B077B6">
          <w:rPr>
            <w:rStyle w:val="Hyperlink"/>
            <w:noProof/>
          </w:rPr>
          <w:t>Appendix B: Cost estimate</w:t>
        </w:r>
      </w:hyperlink>
    </w:p>
    <w:p w14:paraId="11736E1A" w14:textId="77777777" w:rsidR="00DA337F" w:rsidRDefault="00000000">
      <w:pPr>
        <w:pStyle w:val="TOC1"/>
        <w:rPr>
          <w:rFonts w:asciiTheme="minorHAnsi" w:hAnsiTheme="minorHAnsi"/>
          <w:noProof/>
          <w:szCs w:val="22"/>
        </w:rPr>
      </w:pPr>
      <w:hyperlink w:anchor="_Toc72739235" w:history="1">
        <w:r w:rsidR="00DA337F" w:rsidRPr="00B077B6">
          <w:rPr>
            <w:rStyle w:val="Hyperlink"/>
            <w:noProof/>
          </w:rPr>
          <w:t>Appendix C: SID H&amp;S risk assessment</w:t>
        </w:r>
      </w:hyperlink>
    </w:p>
    <w:p w14:paraId="2645EACE" w14:textId="145398BD" w:rsidR="008754A1" w:rsidRDefault="00397F47" w:rsidP="00C25501">
      <w:pPr>
        <w:pStyle w:val="TOC1"/>
      </w:pPr>
      <w:r>
        <w:fldChar w:fldCharType="end"/>
      </w:r>
      <w:r w:rsidR="004F3A90">
        <w:fldChar w:fldCharType="begin"/>
      </w:r>
      <w:r w:rsidR="004F3A90">
        <w:instrText xml:space="preserve"> TOC \n \h \z \c "Appendix" </w:instrText>
      </w:r>
      <w:r w:rsidR="004F3A90">
        <w:fldChar w:fldCharType="end"/>
      </w:r>
    </w:p>
    <w:p w14:paraId="2645EACF" w14:textId="77777777" w:rsidR="006B5B1A" w:rsidRPr="006B5B1A" w:rsidRDefault="006B5B1A" w:rsidP="002B5251">
      <w:pPr>
        <w:pStyle w:val="Body-Calibri"/>
        <w:sectPr w:rsidR="006B5B1A" w:rsidRPr="006B5B1A" w:rsidSect="006C009A">
          <w:headerReference w:type="default" r:id="rId18"/>
          <w:footerReference w:type="default" r:id="rId19"/>
          <w:pgSz w:w="11900" w:h="16840"/>
          <w:pgMar w:top="1418" w:right="1418" w:bottom="1418" w:left="1418" w:header="709" w:footer="709" w:gutter="0"/>
          <w:pgNumType w:fmt="lowerRoman" w:start="1"/>
          <w:cols w:space="708"/>
          <w:docGrid w:linePitch="360"/>
        </w:sectPr>
      </w:pPr>
    </w:p>
    <w:p w14:paraId="2645EAD0" w14:textId="1769C0DC" w:rsidR="00B36C79" w:rsidRDefault="00C70BD6" w:rsidP="004E239A">
      <w:pPr>
        <w:pStyle w:val="Heading1-Calibri"/>
        <w:numPr>
          <w:ilvl w:val="0"/>
          <w:numId w:val="3"/>
        </w:numPr>
        <w:tabs>
          <w:tab w:val="clear" w:pos="709"/>
          <w:tab w:val="num" w:pos="1134"/>
        </w:tabs>
        <w:ind w:left="1134" w:hanging="1134"/>
      </w:pPr>
      <w:bookmarkStart w:id="1" w:name="_Toc185244322"/>
      <w:r>
        <w:lastRenderedPageBreak/>
        <w:t>P</w:t>
      </w:r>
      <w:r w:rsidR="000D7417">
        <w:t xml:space="preserve">urpose of </w:t>
      </w:r>
      <w:r w:rsidR="00607D14">
        <w:t>activity brief</w:t>
      </w:r>
      <w:bookmarkEnd w:id="1"/>
      <w:r w:rsidR="00607D14">
        <w:t xml:space="preserve"> </w:t>
      </w:r>
    </w:p>
    <w:p w14:paraId="7126AEF5" w14:textId="3324B659" w:rsidR="00596871" w:rsidRDefault="00596871" w:rsidP="0072586E">
      <w:pPr>
        <w:pStyle w:val="Body-Calibri"/>
      </w:pPr>
      <w:r>
        <w:t xml:space="preserve">The purpose of this </w:t>
      </w:r>
      <w:r w:rsidR="00607D14">
        <w:t xml:space="preserve">activity brief is to </w:t>
      </w:r>
      <w:r w:rsidR="00AF1CBC">
        <w:t>…</w:t>
      </w:r>
    </w:p>
    <w:p w14:paraId="23E9EB76" w14:textId="2BCF4FF5" w:rsidR="00596871" w:rsidRDefault="00596871" w:rsidP="0072586E">
      <w:pPr>
        <w:pStyle w:val="Body-Calibri"/>
      </w:pPr>
      <w:r>
        <w:t xml:space="preserve">This </w:t>
      </w:r>
      <w:r w:rsidR="00607D14">
        <w:t xml:space="preserve">activity brief does not </w:t>
      </w:r>
      <w:r>
        <w:t>…</w:t>
      </w:r>
    </w:p>
    <w:p w14:paraId="2645EAD2" w14:textId="7AD7A5FC" w:rsidR="007C628B" w:rsidRDefault="00C278F9" w:rsidP="006C3D20">
      <w:pPr>
        <w:pStyle w:val="Heading1-Calibri"/>
      </w:pPr>
      <w:bookmarkStart w:id="2" w:name="_Toc185244323"/>
      <w:r>
        <w:t xml:space="preserve">Activity </w:t>
      </w:r>
      <w:r w:rsidR="0047606B">
        <w:t>definition</w:t>
      </w:r>
      <w:bookmarkEnd w:id="2"/>
      <w:r w:rsidR="0047606B">
        <w:t xml:space="preserve"> </w:t>
      </w:r>
    </w:p>
    <w:p w14:paraId="455F4D1C" w14:textId="240480C3" w:rsidR="00A10F7F" w:rsidRPr="00A10F7F" w:rsidRDefault="00A10F7F" w:rsidP="00A10F7F">
      <w:pPr>
        <w:pStyle w:val="Heading2-Calibri"/>
      </w:pPr>
      <w:r>
        <w:t xml:space="preserve">     </w:t>
      </w:r>
      <w:r w:rsidR="00CA1875">
        <w:t xml:space="preserve"> </w:t>
      </w:r>
      <w:bookmarkStart w:id="3" w:name="_Toc185244324"/>
      <w:r w:rsidR="00CA1875">
        <w:t>Investment case</w:t>
      </w:r>
      <w:bookmarkEnd w:id="3"/>
      <w:r w:rsidRPr="00A10F7F">
        <w:t xml:space="preserve"> </w:t>
      </w:r>
    </w:p>
    <w:p w14:paraId="681FE42D" w14:textId="66B5A901" w:rsidR="00A10F7F" w:rsidRDefault="00AE5509" w:rsidP="00A10F7F">
      <w:pPr>
        <w:pStyle w:val="Heading2-Calibri"/>
        <w:tabs>
          <w:tab w:val="clear" w:pos="709"/>
          <w:tab w:val="num" w:pos="1276"/>
        </w:tabs>
        <w:ind w:left="1134" w:hanging="1134"/>
      </w:pPr>
      <w:bookmarkStart w:id="4" w:name="_Toc96355208"/>
      <w:bookmarkStart w:id="5" w:name="_Toc96421403"/>
      <w:bookmarkStart w:id="6" w:name="_Toc53990519"/>
      <w:bookmarkStart w:id="7" w:name="_Toc93051696"/>
      <w:bookmarkStart w:id="8" w:name="_Toc185244325"/>
      <w:r>
        <w:t xml:space="preserve">LGA / </w:t>
      </w:r>
      <w:r w:rsidR="00A10F7F">
        <w:t>Investment Portfolio</w:t>
      </w:r>
      <w:bookmarkEnd w:id="4"/>
      <w:bookmarkEnd w:id="5"/>
      <w:r w:rsidR="00A10F7F">
        <w:t xml:space="preserve"> </w:t>
      </w:r>
      <w:bookmarkEnd w:id="6"/>
      <w:bookmarkEnd w:id="7"/>
      <w:r w:rsidR="00653025">
        <w:t>Element</w:t>
      </w:r>
      <w:bookmarkEnd w:id="8"/>
    </w:p>
    <w:p w14:paraId="5FFBA825" w14:textId="77777777" w:rsidR="00A10F7F" w:rsidRDefault="00A10F7F">
      <w:pPr>
        <w:pStyle w:val="Body-Calibri"/>
      </w:pPr>
      <w:r>
        <w:rPr>
          <w:lang w:val="en-AU"/>
        </w:rPr>
        <w:t xml:space="preserve">This project </w:t>
      </w:r>
      <w:sdt>
        <w:sdtPr>
          <w:rPr>
            <w:lang w:val="en-AU"/>
          </w:rPr>
          <w:alias w:val="LTP"/>
          <w:tag w:val="LTP"/>
          <w:id w:val="867491251"/>
          <w:placeholder>
            <w:docPart w:val="F4C329A0936A40B2946CCAF34769ABDC"/>
          </w:placeholder>
          <w:showingPlcHdr/>
          <w15:color w:val="0000FF"/>
          <w:dropDownList>
            <w:listItem w:value="Choose an item."/>
            <w:listItem w:displayText="is" w:value="in LTP"/>
            <w:listItem w:displayText="is not" w:value="Not in LTP"/>
          </w:dropDownList>
        </w:sdtPr>
        <w:sdtContent>
          <w:r w:rsidRPr="00517861">
            <w:rPr>
              <w:rStyle w:val="PlaceholderText"/>
            </w:rPr>
            <w:t>Choose an item.</w:t>
          </w:r>
        </w:sdtContent>
      </w:sdt>
      <w:r>
        <w:rPr>
          <w:lang w:val="en-AU"/>
        </w:rPr>
        <w:t xml:space="preserve"> included in the LTP.  Refer to Appendix A for evidence of funding allocation / funding approval.  </w:t>
      </w:r>
      <w:r>
        <w:t xml:space="preserve">The local government act funding classification for this project is  </w:t>
      </w:r>
      <w:sdt>
        <w:sdtPr>
          <w:rPr>
            <w:lang w:val="en-AU"/>
          </w:rPr>
          <w:alias w:val="LGA Clasification"/>
          <w:tag w:val="LGA Clasification"/>
          <w:id w:val="62376080"/>
          <w:placeholder>
            <w:docPart w:val="D44E56E8AD42470B9AC5878F3A0A2782"/>
          </w:placeholder>
          <w:showingPlcHdr/>
          <w15:color w:val="0000FF"/>
          <w:dropDownList>
            <w:listItem w:value="Choose an item."/>
            <w:listItem w:displayText="Growth" w:value="Growth"/>
            <w:listItem w:displayText="Level of service" w:value="Level of service"/>
            <w:listItem w:displayText="Renewal" w:value="Renewal"/>
          </w:dropDownList>
        </w:sdtPr>
        <w:sdtContent>
          <w:r w:rsidRPr="005F0919">
            <w:rPr>
              <w:rStyle w:val="PlaceholderText"/>
            </w:rPr>
            <w:t>Choose an item.</w:t>
          </w:r>
        </w:sdtContent>
      </w:sdt>
      <w:r>
        <w:rPr>
          <w:lang w:val="en-AU"/>
        </w:rPr>
        <w:t xml:space="preserve"> and t</w:t>
      </w:r>
      <w:r w:rsidRPr="007A2A0C">
        <w:t xml:space="preserve">he investment portfolio for this activity is </w:t>
      </w:r>
      <w:bookmarkStart w:id="9" w:name="_Hlk96410284"/>
      <w:sdt>
        <w:sdtPr>
          <w:alias w:val="Investment portfolios "/>
          <w:tag w:val="Investment portfolios "/>
          <w:id w:val="823321233"/>
          <w:placeholder>
            <w:docPart w:val="1AF7AAF7D27647FD8F651C2F82867079"/>
          </w:placeholder>
          <w:showingPlcHdr/>
          <w:dropDownList>
            <w:listItem w:value="Choose an item."/>
            <w:listItem w:displayText="Demand Reduction (SWS)" w:value="Demand Reduction (SWS)"/>
            <w:listItem w:displayText="Firefighting" w:value="Firefighting"/>
            <w:listItem w:displayText="Flood Risk Reduction" w:value="Flood Risk Reduction"/>
            <w:listItem w:displayText="Growth" w:value="Growth"/>
            <w:listItem w:displayText="H&amp;S Risk Management" w:value="H&amp;S Risk Management"/>
            <w:listItem w:displayText="Improving water quality of our waterways and harbours rating from E to C (NPS-FM)" w:value="Improving water quality of our waterways and harbours rating from E to C (NPS-FM)"/>
            <w:listItem w:displayText="Policy, Planning and Regulation" w:value="Policy, Planning and Regulation"/>
            <w:listItem w:displayText="Safe Drinking Water" w:value="Safe Drinking Water"/>
            <w:listItem w:displayText="Sludge Management" w:value="Sludge Management"/>
            <w:listItem w:displayText="Smart Services and Controls" w:value="Smart Services and Controls"/>
            <w:listItem w:displayText="Stormwater Network Renewals" w:value="Stormwater Network Renewals"/>
            <w:listItem w:displayText="Stormwater Water Quality" w:value="Stormwater Water Quality"/>
            <w:listItem w:displayText="Utilities Renewals (Pump Station and Reservoirs)" w:value="Utilities Renewals (Pump Station and Reservoirs)"/>
            <w:listItem w:displayText="Wastewater Network Renewals " w:value="Wastewater Network Renewals "/>
            <w:listItem w:displayText="Wastewater Odour and Corrosion" w:value="Wastewater Odour and Corrosion"/>
            <w:listItem w:displayText="Wastewater Overflow Reduction" w:value="Wastewater Overflow Reduction"/>
            <w:listItem w:displayText="Wastewater Seismic Resilience" w:value="Wastewater Seismic Resilience"/>
            <w:listItem w:displayText="Wastewater Treatment Plants" w:value="Wastewater Treatment Plants"/>
            <w:listItem w:displayText="Water Supply Network Renewals" w:value="Water Supply Network Renewals"/>
            <w:listItem w:displayText="Water Supply Resilience" w:value="Water Supply Resilience"/>
          </w:dropDownList>
        </w:sdtPr>
        <w:sdtContent>
          <w:r w:rsidRPr="005F0919">
            <w:rPr>
              <w:rStyle w:val="PlaceholderText"/>
            </w:rPr>
            <w:t>Choose an item.</w:t>
          </w:r>
        </w:sdtContent>
      </w:sdt>
      <w:r>
        <w:t xml:space="preserve"> </w:t>
      </w:r>
      <w:bookmarkStart w:id="10" w:name="_Toc96352733"/>
      <w:bookmarkEnd w:id="9"/>
      <w:bookmarkEnd w:id="10"/>
    </w:p>
    <w:p w14:paraId="7D912334" w14:textId="54AF5330" w:rsidR="0072586E" w:rsidRDefault="00FC0D94" w:rsidP="00A10F7F">
      <w:pPr>
        <w:pStyle w:val="Heading2-Calibri"/>
        <w:tabs>
          <w:tab w:val="clear" w:pos="709"/>
          <w:tab w:val="num" w:pos="1276"/>
        </w:tabs>
        <w:ind w:left="1134" w:hanging="1134"/>
      </w:pPr>
      <w:bookmarkStart w:id="11" w:name="_Toc185244326"/>
      <w:r>
        <w:t>Customer outcomes and service goals</w:t>
      </w:r>
      <w:bookmarkEnd w:id="11"/>
    </w:p>
    <w:p w14:paraId="15044A33" w14:textId="6D7FA7E4" w:rsidR="0047606B" w:rsidRDefault="0047606B">
      <w:pPr>
        <w:pStyle w:val="Body-Calibri"/>
        <w:rPr>
          <w:lang w:val="en-AU"/>
        </w:rPr>
      </w:pPr>
      <w:r>
        <w:rPr>
          <w:lang w:val="en-AU"/>
        </w:rPr>
        <w:t>Th</w:t>
      </w:r>
      <w:r w:rsidR="00EF3537">
        <w:rPr>
          <w:lang w:val="en-AU"/>
        </w:rPr>
        <w:t xml:space="preserve">e </w:t>
      </w:r>
      <w:r w:rsidR="00AD5605">
        <w:rPr>
          <w:lang w:val="en-AU"/>
        </w:rPr>
        <w:t xml:space="preserve">primary and secondary </w:t>
      </w:r>
      <w:r w:rsidR="00FF2DFC">
        <w:rPr>
          <w:lang w:val="en-AU"/>
        </w:rPr>
        <w:t>customer outcome</w:t>
      </w:r>
      <w:r w:rsidR="00AD5605">
        <w:rPr>
          <w:lang w:val="en-AU"/>
        </w:rPr>
        <w:t xml:space="preserve">s and service goals </w:t>
      </w:r>
      <w:r w:rsidR="00EF3537">
        <w:rPr>
          <w:lang w:val="en-AU"/>
        </w:rPr>
        <w:t>linked to this activity</w:t>
      </w:r>
      <w:r w:rsidR="00AD5605">
        <w:rPr>
          <w:lang w:val="en-AU"/>
        </w:rPr>
        <w:t xml:space="preserve"> are shown in the table below</w:t>
      </w:r>
      <w:r w:rsidR="00EF3537">
        <w:rPr>
          <w:lang w:val="en-AU"/>
        </w:rPr>
        <w:t xml:space="preserve">. </w:t>
      </w:r>
    </w:p>
    <w:p w14:paraId="29887B7A" w14:textId="6B0F78AF" w:rsidR="00FA51AF" w:rsidRPr="00AC7AF4" w:rsidRDefault="00FA51AF" w:rsidP="00AC7AF4">
      <w:pPr>
        <w:pStyle w:val="Caption"/>
      </w:pPr>
      <w:bookmarkStart w:id="12" w:name="_Toc185244411"/>
      <w:r w:rsidRPr="00AC7AF4">
        <w:t xml:space="preserve">Table </w:t>
      </w:r>
      <w:r w:rsidR="00920870" w:rsidRPr="00AC7AF4">
        <w:fldChar w:fldCharType="begin"/>
      </w:r>
      <w:r w:rsidR="00920870" w:rsidRPr="00AC7AF4">
        <w:instrText xml:space="preserve"> SEQ Table \* ARABIC </w:instrText>
      </w:r>
      <w:r w:rsidR="00920870" w:rsidRPr="00AC7AF4">
        <w:fldChar w:fldCharType="separate"/>
      </w:r>
      <w:r w:rsidR="006236E6">
        <w:rPr>
          <w:noProof/>
        </w:rPr>
        <w:t>1</w:t>
      </w:r>
      <w:r w:rsidR="00920870" w:rsidRPr="00AC7AF4">
        <w:fldChar w:fldCharType="end"/>
      </w:r>
      <w:r w:rsidR="001C5002" w:rsidRPr="00AC7AF4">
        <w:t xml:space="preserve">: </w:t>
      </w:r>
      <w:r w:rsidR="00E2181E" w:rsidRPr="00AC7AF4">
        <w:t>Customer outcomes and service goals</w:t>
      </w:r>
      <w:bookmarkEnd w:id="12"/>
      <w:r w:rsidR="00E2181E" w:rsidRPr="00AC7AF4">
        <w:t xml:space="preserve"> </w:t>
      </w:r>
      <w:r w:rsidR="005C34A3" w:rsidRPr="00AC7AF4">
        <w:t xml:space="preserve"> </w:t>
      </w:r>
    </w:p>
    <w:tbl>
      <w:tblPr>
        <w:tblStyle w:val="TableGrid"/>
        <w:tblW w:w="4939" w:type="pct"/>
        <w:tblInd w:w="-5" w:type="dxa"/>
        <w:tblCellMar>
          <w:top w:w="113" w:type="dxa"/>
          <w:bottom w:w="113" w:type="dxa"/>
        </w:tblCellMar>
        <w:tblLook w:val="04A0" w:firstRow="1" w:lastRow="0" w:firstColumn="1" w:lastColumn="0" w:noHBand="0" w:noVBand="1"/>
      </w:tblPr>
      <w:tblGrid>
        <w:gridCol w:w="1282"/>
        <w:gridCol w:w="1893"/>
        <w:gridCol w:w="5769"/>
      </w:tblGrid>
      <w:tr w:rsidR="00B5180B" w14:paraId="4005353D" w14:textId="77777777" w:rsidTr="00FC0D94">
        <w:trPr>
          <w:trHeight w:val="360"/>
        </w:trPr>
        <w:tc>
          <w:tcPr>
            <w:tcW w:w="3175" w:type="dxa"/>
            <w:gridSpan w:val="2"/>
            <w:shd w:val="clear" w:color="auto" w:fill="39A5B4"/>
          </w:tcPr>
          <w:p w14:paraId="5A4302E2" w14:textId="4D8545D4" w:rsidR="00B5180B" w:rsidRPr="00B5180B" w:rsidRDefault="009D6B24" w:rsidP="009D6B24">
            <w:pPr>
              <w:pStyle w:val="NoSpacing"/>
            </w:pPr>
            <w:r w:rsidRPr="00FC0D94">
              <w:rPr>
                <w:color w:val="auto"/>
              </w:rPr>
              <w:t>Primary c</w:t>
            </w:r>
            <w:r w:rsidR="00B5180B" w:rsidRPr="00FC0D94">
              <w:rPr>
                <w:color w:val="auto"/>
              </w:rPr>
              <w:t>ustomer outcome</w:t>
            </w:r>
          </w:p>
        </w:tc>
        <w:sdt>
          <w:sdtPr>
            <w:alias w:val="Primary customer outcome"/>
            <w:tag w:val="Primary customer outcome"/>
            <w:id w:val="-1600409513"/>
            <w:placeholder>
              <w:docPart w:val="91F7C04E59D6407598BD008A0C279D67"/>
            </w:placeholder>
            <w:showingPlcHdr/>
            <w:comboBox>
              <w:listItem w:value="Choose an item."/>
              <w:listItem w:displayText="Outcome 1: Safe and healthy water" w:value="Outcome 1: Safe and healthy water"/>
              <w:listItem w:displayText="Outcome 2: Respectful of the environment" w:value="Outcome 2: Respectful of the environment"/>
              <w:listItem w:displayText="Outcome 3: Resilient networks support our economy" w:value="Outcome 3: Resilient networks support our economy"/>
            </w:comboBox>
          </w:sdtPr>
          <w:sdtContent>
            <w:tc>
              <w:tcPr>
                <w:tcW w:w="5769" w:type="dxa"/>
                <w:vAlign w:val="center"/>
              </w:tcPr>
              <w:p w14:paraId="57D275FC" w14:textId="2C2A2656" w:rsidR="00B5180B" w:rsidRPr="00B5180B" w:rsidRDefault="000845E0" w:rsidP="00B5180B">
                <w:pPr>
                  <w:pStyle w:val="Body-Calibri"/>
                </w:pPr>
                <w:r w:rsidRPr="002545D0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B5180B" w14:paraId="1F3C8A11" w14:textId="77777777" w:rsidTr="00165CD7">
        <w:tc>
          <w:tcPr>
            <w:tcW w:w="1282" w:type="dxa"/>
            <w:tcBorders>
              <w:bottom w:val="single" w:sz="4" w:space="0" w:color="auto"/>
            </w:tcBorders>
          </w:tcPr>
          <w:p w14:paraId="22D84632" w14:textId="2E76035D" w:rsidR="00B5180B" w:rsidRPr="00FF2DFC" w:rsidRDefault="00B5180B" w:rsidP="009D6B24">
            <w:pPr>
              <w:spacing w:after="60"/>
              <w:rPr>
                <w:rFonts w:ascii="Calibri" w:hAnsi="Calibri"/>
                <w:b/>
                <w:sz w:val="22"/>
                <w:szCs w:val="22"/>
              </w:rPr>
            </w:pPr>
            <w:r w:rsidRPr="00FF2DFC">
              <w:rPr>
                <w:rFonts w:ascii="Calibri" w:hAnsi="Calibri"/>
                <w:b/>
                <w:sz w:val="22"/>
                <w:szCs w:val="22"/>
              </w:rPr>
              <w:t xml:space="preserve">Primary </w:t>
            </w:r>
            <w:r w:rsidR="009D6B24">
              <w:rPr>
                <w:rFonts w:ascii="Calibri" w:hAnsi="Calibri"/>
                <w:b/>
                <w:sz w:val="22"/>
                <w:szCs w:val="22"/>
              </w:rPr>
              <w:t>goal</w:t>
            </w:r>
          </w:p>
        </w:tc>
        <w:tc>
          <w:tcPr>
            <w:tcW w:w="1893" w:type="dxa"/>
            <w:tcBorders>
              <w:bottom w:val="single" w:sz="4" w:space="0" w:color="auto"/>
            </w:tcBorders>
            <w:vAlign w:val="center"/>
          </w:tcPr>
          <w:p w14:paraId="5E09A841" w14:textId="5EA6518C" w:rsidR="00B5180B" w:rsidRPr="009971B6" w:rsidRDefault="00B5180B" w:rsidP="00AF1CBC">
            <w:pPr>
              <w:spacing w:after="60"/>
              <w:rPr>
                <w:rFonts w:ascii="Calibri" w:hAnsi="Calibri"/>
              </w:rPr>
            </w:pPr>
          </w:p>
        </w:tc>
        <w:sdt>
          <w:sdtPr>
            <w:rPr>
              <w:rFonts w:asciiTheme="majorHAnsi" w:hAnsiTheme="majorHAnsi"/>
              <w:noProof/>
              <w:sz w:val="22"/>
              <w:szCs w:val="22"/>
            </w:rPr>
            <w:alias w:val="Primary goal"/>
            <w:tag w:val="Primary goal"/>
            <w:id w:val="-1127089924"/>
            <w:placeholder>
              <w:docPart w:val="6E3B44685DA4461CB3F3BE280DB52F5C"/>
            </w:placeholder>
            <w:showingPlcHdr/>
            <w:comboBox>
              <w:listItem w:value="Choose an item."/>
              <w:listItem w:displayText="1.1 We provide safe and healthy drinking water" w:value="1.1 We provide safe and healthy drinking water"/>
              <w:listItem w:displayText="1.2 We operate and manage assets that are safe for our suppliers, people and customers" w:value="1.2 We operate and manage assets that are safe for our suppliers, people and customers"/>
              <w:listItem w:displayText="1.3 We provide an appropriate region-wide fire-fighting water supply to maintain public safety" w:value="1.3 We provide an appropriate region-wide fire-fighting water supply to maintain public safety"/>
              <w:listItem w:displayText="1.4 We minimise public health risks associated with wastewater and stormwater" w:value="1.4 We minimise public health risks associated with wastewater and stormwater"/>
              <w:listItem w:displayText="2.1 We manage the use of resources in a sustainable way" w:value="2.1 We manage the use of resources in a sustainable way"/>
              <w:listItem w:displayText="2.2 We will enhance the heatlh of our waterways and the ocean" w:value="2.2 We will enhance the heatlh of our waterways and the ocean"/>
              <w:listItem w:displayText="2.3 We influence people's behaviour so they are respectful to the environment" w:value="2.3 We influence people's behaviour so they are respectful to the environment"/>
              <w:listItem w:displayText="2.4 We ensure the impact of water services is for the good of the natural and build environment" w:value="2.4 We ensure the impact of water services is for the good of the natural and build environment"/>
              <w:listItem w:displayText="3.1 We minimise the impact of flooding on people's lives and proactively plan for the impacts of climate change" w:value="3.1 We minimise the impact of flooding on people's lives and proactively plan for the impacts of climate change"/>
              <w:listItem w:displayText="3.2 We provide three water networks that are resilient to shocks and stresses" w:value="3.2 We provide three water networks that are resilient to shocks and stresses"/>
              <w:listItem w:displayText="3.3 We plan to meet future growth and manage demand" w:value="3.3 We plan to meet future growth and manage demand"/>
              <w:listItem w:displayText="3.4 We provide reliable services to customers" w:value="3.4 We provide reliable services to customers"/>
            </w:comboBox>
          </w:sdtPr>
          <w:sdtContent>
            <w:tc>
              <w:tcPr>
                <w:tcW w:w="5769" w:type="dxa"/>
              </w:tcPr>
              <w:p w14:paraId="3388B961" w14:textId="680D68D6" w:rsidR="009D6B24" w:rsidRPr="00B5180B" w:rsidRDefault="000845E0" w:rsidP="00AD6DD7">
                <w:pPr>
                  <w:spacing w:after="60"/>
                  <w:rPr>
                    <w:rFonts w:asciiTheme="majorHAnsi" w:hAnsiTheme="majorHAnsi"/>
                    <w:noProof/>
                    <w:sz w:val="22"/>
                    <w:szCs w:val="22"/>
                  </w:rPr>
                </w:pPr>
                <w:r w:rsidRPr="002545D0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51491" w14:paraId="28E93E13" w14:textId="77777777" w:rsidTr="00FC0D94">
        <w:tc>
          <w:tcPr>
            <w:tcW w:w="3175" w:type="dxa"/>
            <w:gridSpan w:val="2"/>
            <w:shd w:val="clear" w:color="auto" w:fill="39A5B4"/>
          </w:tcPr>
          <w:p w14:paraId="7089811E" w14:textId="59D22F0B" w:rsidR="00C51491" w:rsidRPr="009971B6" w:rsidRDefault="00C51491" w:rsidP="009D6B24">
            <w:pPr>
              <w:spacing w:after="60"/>
              <w:rPr>
                <w:rFonts w:ascii="Calibri" w:hAnsi="Calibri"/>
              </w:rPr>
            </w:pPr>
            <w:r w:rsidRPr="00FC0D94">
              <w:rPr>
                <w:rFonts w:ascii="Calibri" w:hAnsi="Calibri"/>
                <w:b/>
                <w:sz w:val="22"/>
                <w:szCs w:val="22"/>
              </w:rPr>
              <w:t>Secondary customer outcome</w:t>
            </w:r>
          </w:p>
        </w:tc>
        <w:sdt>
          <w:sdtPr>
            <w:alias w:val="Secondary customer outcome"/>
            <w:tag w:val="Secondary customer outcome"/>
            <w:id w:val="-931578883"/>
            <w:placeholder>
              <w:docPart w:val="E2E77869490F4602B7F2F6399856C740"/>
            </w:placeholder>
            <w:showingPlcHdr/>
            <w:comboBox>
              <w:listItem w:value="Choose an item."/>
              <w:listItem w:displayText="Outcome 1: Safe and healthy water" w:value="Outcome 1: Safe and healthy water"/>
              <w:listItem w:displayText="Outcome 2: Respectful of the environment" w:value="Outcome 2: Respectful of the environment"/>
              <w:listItem w:displayText="Outcome 3: Resilient networks support our economy" w:value="Outcome 3: Resilient networks support our economy"/>
              <w:listItem w:displayText="There is no secondary customer outcome for this activity" w:value="There is no secondary customer outcome for this activity"/>
            </w:comboBox>
          </w:sdtPr>
          <w:sdtContent>
            <w:tc>
              <w:tcPr>
                <w:tcW w:w="5769" w:type="dxa"/>
                <w:vAlign w:val="center"/>
              </w:tcPr>
              <w:p w14:paraId="662B5F05" w14:textId="657BD167" w:rsidR="00C51491" w:rsidRPr="00E2181E" w:rsidRDefault="000845E0" w:rsidP="00AD6DD7">
                <w:pPr>
                  <w:pStyle w:val="Body-Calibri"/>
                  <w:rPr>
                    <w:rFonts w:asciiTheme="majorHAnsi" w:hAnsiTheme="majorHAnsi"/>
                    <w:szCs w:val="22"/>
                  </w:rPr>
                </w:pPr>
                <w:r w:rsidRPr="002545D0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BA7D46" w:rsidRPr="009D6B24" w14:paraId="0663826E" w14:textId="77777777" w:rsidTr="00165CD7">
        <w:tc>
          <w:tcPr>
            <w:tcW w:w="1282" w:type="dxa"/>
          </w:tcPr>
          <w:p w14:paraId="16FF3107" w14:textId="006BE533" w:rsidR="00BA7D46" w:rsidRPr="00FF2DFC" w:rsidRDefault="00BA7D46" w:rsidP="009D6B24">
            <w:pPr>
              <w:spacing w:after="60"/>
              <w:rPr>
                <w:rFonts w:ascii="Calibri" w:hAnsi="Calibri"/>
                <w:b/>
                <w:sz w:val="22"/>
                <w:szCs w:val="22"/>
              </w:rPr>
            </w:pPr>
            <w:r w:rsidRPr="00FF2DFC">
              <w:rPr>
                <w:rFonts w:ascii="Calibri" w:hAnsi="Calibri"/>
                <w:b/>
                <w:sz w:val="22"/>
                <w:szCs w:val="22"/>
              </w:rPr>
              <w:t xml:space="preserve">Secondary </w:t>
            </w:r>
            <w:r>
              <w:rPr>
                <w:rFonts w:ascii="Calibri" w:hAnsi="Calibri"/>
                <w:b/>
                <w:sz w:val="22"/>
                <w:szCs w:val="22"/>
              </w:rPr>
              <w:t>goal</w:t>
            </w:r>
          </w:p>
        </w:tc>
        <w:tc>
          <w:tcPr>
            <w:tcW w:w="1893" w:type="dxa"/>
          </w:tcPr>
          <w:p w14:paraId="57089004" w14:textId="4F00A556" w:rsidR="00BA7D46" w:rsidRPr="009971B6" w:rsidRDefault="00BA7D46" w:rsidP="00AF1CBC">
            <w:pPr>
              <w:spacing w:after="60"/>
              <w:rPr>
                <w:rFonts w:ascii="Calibri" w:hAnsi="Calibri"/>
              </w:rPr>
            </w:pPr>
          </w:p>
        </w:tc>
        <w:sdt>
          <w:sdtPr>
            <w:rPr>
              <w:rFonts w:asciiTheme="majorHAnsi" w:hAnsiTheme="majorHAnsi"/>
              <w:noProof/>
              <w:szCs w:val="22"/>
            </w:rPr>
            <w:alias w:val="Secondary goal"/>
            <w:tag w:val="Secondary goal"/>
            <w:id w:val="255637082"/>
            <w:placeholder>
              <w:docPart w:val="E5A68B5403AA4778A4BCA8C6CA652584"/>
            </w:placeholder>
            <w:showingPlcHdr/>
            <w:comboBox>
              <w:listItem w:value="Choose an item."/>
              <w:listItem w:displayText="1.1 We provide safe and healthy drinking water" w:value="1.1 We provide safe and healthy drinking water"/>
              <w:listItem w:displayText="1.2 We operate and manage assets that are safe for our suppliers, people and customers" w:value="1.2 We operate and manage assets that are safe for our suppliers, people and customers"/>
              <w:listItem w:displayText="1.3 We provide an appropriate region-wide fire-fighting water supply to maintain public safety" w:value="1.3 We provide an appropriate region-wide fire-fighting water supply to maintain public safety"/>
              <w:listItem w:displayText="1.4 We minimise public health risks associated with wastewater and stormwater" w:value="1.4 We minimise public health risks associated with wastewater and stormwater"/>
              <w:listItem w:displayText="2.1 We manage the use of resources in a sustainable way" w:value="2.1 We manage the use of resources in a sustainable way"/>
              <w:listItem w:displayText="2.2 We will enhance the heatlh of our waterways and the ocean" w:value="2.2 We will enhance the heatlh of our waterways and the ocean"/>
              <w:listItem w:displayText="2.3 We influence people's behaviour so they are respectful to the environment" w:value="2.3 We influence people's behaviour so they are respectful to the environment"/>
              <w:listItem w:displayText="2.4 We ensure the impact of water services is for the good of the natural and build environment" w:value="2.4 We ensure the impact of water services is for the good of the natural and build environment"/>
              <w:listItem w:displayText="3.1 We minimise the impact of flooding on people's lives and proactively plan for the impacts of climate change" w:value="3.1 We minimise the impact of flooding on people's lives and proactively plan for the impacts of climate change"/>
              <w:listItem w:displayText="3.2 We provide three water networks that are resilient to shocks and stresses" w:value="3.2 We provide three water networks that are resilient to shocks and stresses"/>
              <w:listItem w:displayText="3.3 We plan to meet future growth and manage demand" w:value="3.3 We plan to meet future growth and manage demand"/>
              <w:listItem w:displayText="3.4 We provide reliable services to customers" w:value="3.4 We provide reliable services to customers"/>
              <w:listItem w:displayText="There is no secondary goal for this activity" w:value="There is no secondary goal for this activity"/>
            </w:comboBox>
          </w:sdtPr>
          <w:sdtContent>
            <w:tc>
              <w:tcPr>
                <w:tcW w:w="5769" w:type="dxa"/>
              </w:tcPr>
              <w:p w14:paraId="7E89C550" w14:textId="5A1D3954" w:rsidR="00BA7D46" w:rsidRPr="009D6B24" w:rsidRDefault="000845E0" w:rsidP="00AD6DD7">
                <w:pPr>
                  <w:pStyle w:val="Body-Calibri"/>
                  <w:rPr>
                    <w:rFonts w:asciiTheme="majorHAnsi" w:hAnsiTheme="majorHAnsi"/>
                    <w:szCs w:val="22"/>
                  </w:rPr>
                </w:pPr>
                <w:r w:rsidRPr="002545D0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</w:tbl>
    <w:p w14:paraId="515C999A" w14:textId="77777777" w:rsidR="00CA1875" w:rsidRDefault="00CA1875" w:rsidP="00CA1875">
      <w:pPr>
        <w:pStyle w:val="NoSpacing"/>
        <w:jc w:val="right"/>
        <w:rPr>
          <w:rStyle w:val="Hyperlink"/>
          <w:b w:val="0"/>
        </w:rPr>
      </w:pPr>
      <w:r w:rsidRPr="00BF4DF5">
        <w:rPr>
          <w:b w:val="0"/>
        </w:rPr>
        <w:t>Source:</w:t>
      </w:r>
      <w:hyperlink r:id="rId20" w:history="1">
        <w:r w:rsidRPr="00BF4DF5">
          <w:rPr>
            <w:rStyle w:val="Hyperlink"/>
            <w:b w:val="0"/>
          </w:rPr>
          <w:t xml:space="preserve"> Approved Service Goals and KRA wording document</w:t>
        </w:r>
      </w:hyperlink>
    </w:p>
    <w:p w14:paraId="62A93005" w14:textId="77777777" w:rsidR="00681E83" w:rsidRDefault="00681E83" w:rsidP="00B5180B">
      <w:pPr>
        <w:pStyle w:val="NoSpacing"/>
        <w:rPr>
          <w:b w:val="0"/>
          <w:highlight w:val="yellow"/>
        </w:rPr>
      </w:pPr>
    </w:p>
    <w:p w14:paraId="7085D41C" w14:textId="42E789D1" w:rsidR="00CF6B86" w:rsidRDefault="00CF6B86" w:rsidP="00CF6B86">
      <w:pPr>
        <w:pStyle w:val="Heading2-Calibri"/>
      </w:pPr>
      <w:bookmarkStart w:id="13" w:name="_Toc185244327"/>
      <w:r>
        <w:t xml:space="preserve">Service objectives and performance </w:t>
      </w:r>
      <w:proofErr w:type="gramStart"/>
      <w:r>
        <w:t>measures</w:t>
      </w:r>
      <w:bookmarkEnd w:id="13"/>
      <w:proofErr w:type="gramEnd"/>
      <w:r>
        <w:t xml:space="preserve"> </w:t>
      </w:r>
    </w:p>
    <w:p w14:paraId="7181E619" w14:textId="606D66C6" w:rsidR="00CF6B86" w:rsidRDefault="00CF6B86" w:rsidP="00CF6B86">
      <w:pPr>
        <w:pStyle w:val="Body-Calibri"/>
        <w:rPr>
          <w:lang w:val="en-AU"/>
        </w:rPr>
      </w:pPr>
      <w:r>
        <w:rPr>
          <w:lang w:val="en-AU"/>
        </w:rPr>
        <w:t xml:space="preserve">The primary and secondary service goal objectives and performance measures are shown in the table below. </w:t>
      </w:r>
    </w:p>
    <w:p w14:paraId="1F6545B8" w14:textId="5C750421" w:rsidR="00CF6B86" w:rsidRPr="00AC7AF4" w:rsidRDefault="00CF6B86" w:rsidP="00CF6B86">
      <w:pPr>
        <w:pStyle w:val="Caption"/>
      </w:pPr>
      <w:bookmarkStart w:id="14" w:name="_Toc185244412"/>
      <w:r w:rsidRPr="00AC7AF4">
        <w:t xml:space="preserve">Table </w:t>
      </w:r>
      <w:r w:rsidRPr="00AC7AF4">
        <w:fldChar w:fldCharType="begin"/>
      </w:r>
      <w:r w:rsidRPr="00AC7AF4">
        <w:instrText xml:space="preserve"> SEQ Table \* ARABIC </w:instrText>
      </w:r>
      <w:r w:rsidRPr="00AC7AF4">
        <w:fldChar w:fldCharType="separate"/>
      </w:r>
      <w:r w:rsidR="006236E6">
        <w:rPr>
          <w:noProof/>
        </w:rPr>
        <w:t>2</w:t>
      </w:r>
      <w:r w:rsidRPr="00AC7AF4">
        <w:fldChar w:fldCharType="end"/>
      </w:r>
      <w:r w:rsidRPr="00AC7AF4">
        <w:t xml:space="preserve">: </w:t>
      </w:r>
      <w:r>
        <w:t>Service objectives and performance measures</w:t>
      </w:r>
      <w:bookmarkEnd w:id="14"/>
      <w:r>
        <w:t xml:space="preserve"> </w:t>
      </w:r>
    </w:p>
    <w:tbl>
      <w:tblPr>
        <w:tblStyle w:val="TableGrid"/>
        <w:tblW w:w="4939" w:type="pct"/>
        <w:tblInd w:w="-5" w:type="dxa"/>
        <w:tblCellMar>
          <w:top w:w="113" w:type="dxa"/>
          <w:bottom w:w="113" w:type="dxa"/>
        </w:tblCellMar>
        <w:tblLook w:val="04A0" w:firstRow="1" w:lastRow="0" w:firstColumn="1" w:lastColumn="0" w:noHBand="0" w:noVBand="1"/>
      </w:tblPr>
      <w:tblGrid>
        <w:gridCol w:w="3450"/>
        <w:gridCol w:w="5494"/>
      </w:tblGrid>
      <w:tr w:rsidR="00CF6B86" w14:paraId="5A749C7B" w14:textId="77777777" w:rsidTr="00FC0D94">
        <w:trPr>
          <w:trHeight w:val="360"/>
        </w:trPr>
        <w:tc>
          <w:tcPr>
            <w:tcW w:w="3450" w:type="dxa"/>
            <w:shd w:val="clear" w:color="auto" w:fill="39A5B4"/>
          </w:tcPr>
          <w:p w14:paraId="301C237F" w14:textId="5A906C09" w:rsidR="00CF6B86" w:rsidRPr="00FC0D94" w:rsidRDefault="00CF6B86" w:rsidP="00FF34D7">
            <w:pPr>
              <w:pStyle w:val="NoSpacing"/>
              <w:rPr>
                <w:color w:val="auto"/>
              </w:rPr>
            </w:pPr>
            <w:r w:rsidRPr="00FC0D94">
              <w:rPr>
                <w:color w:val="auto"/>
              </w:rPr>
              <w:t xml:space="preserve">Primary service objective </w:t>
            </w:r>
          </w:p>
        </w:tc>
        <w:sdt>
          <w:sdtPr>
            <w:alias w:val="Primary service objective"/>
            <w:tag w:val="Primary service objective"/>
            <w:id w:val="1448581916"/>
            <w:placeholder>
              <w:docPart w:val="4E23807F57A641D1BA9B419A1F878C18"/>
            </w:placeholder>
            <w:showingPlcHdr/>
            <w:comboBox>
              <w:listItem w:value="Choose an item."/>
              <w:listItem w:displayText="Water is delivered to meet current NZ Drinking Water Standards/Legislation" w:value="Water is delivered to meet current NZ Drinking Water Standards/Legislation"/>
              <w:listItem w:displayText="Water supplied is of acceptable quality to customers" w:value="Water supplied is of acceptable quality to customers"/>
              <w:listItem w:displayText="Water services are delivered in a way that is safe for our suppliers, people and customers" w:value="Water services are delivered in a way that is safe for our suppliers, people and customers"/>
              <w:listItem w:displayText="Asset safety risks are identified and improved" w:value="Asset safety risks are identified and improved"/>
              <w:listItem w:displayText="Sufficient water is supplied to meet urban firefighting needs under normal conditions" w:value="Sufficient water is supplied to meet urban firefighting needs under normal conditions"/>
              <w:listItem w:displayText="We identify and implement water supply improvements to assist the Fire Service" w:value="We identify and implement water supply improvements to assist the Fire Service"/>
              <w:listItem w:displayText="The public is protected from direct exposure to untreated wastewater onto land" w:value="The public is protected from direct exposure to untreated wastewater onto land"/>
              <w:listItem w:displayText="The public is protected from direct exposure to untreated wastewater onto beaches" w:value="The public is protected from direct exposure to untreated wastewater onto beaches"/>
              <w:listItem w:displayText="Water loss" w:value="Water loss"/>
              <w:listItem w:displayText="Energy Consumption" w:value="Energy Consumption"/>
              <w:listItem w:displayText="Production of treatment plant waste" w:value="Production of treatment plant waste"/>
              <w:listItem w:displayText="Water quality of the waterways and harbours is not adversely affected by discharges from any of the 3 waters network" w:value="Water quality of the waterways and harbours is not adversely affected by discharges from any of the 3 waters network"/>
              <w:listItem w:displayText="Integrated catchment management plans (ICMPs) are used in a collaborative approach with stakeholders to carry out improvements to the water quality of waterways and harbours" w:value="Integrated catchment management plans (ICMPs) are used in a collaborative approach with stakeholders to carry out improvements to the water quality of waterways and harbours"/>
              <w:listItem w:displayText="Communities are educated to use our infrastructure in ways that reduce the impact on the natural environment" w:value="Communities are educated to use our infrastructure in ways that reduce the impact on the natural environment"/>
              <w:listItem w:displayText="Water services are managed to comply with consents" w:value="Water services are managed to comply with consents"/>
              <w:listItem w:displayText="Water services are built and managed in ways that are not intrusive to communities" w:value="Water services are built and managed in ways that are not intrusive to communities"/>
              <w:listItem w:displayText="Our operational response to flooding events satisfies customers’ expectations" w:value="Our operational response to flooding events satisfies customers’ expectations"/>
              <w:listItem w:displayText="Potential impact of flooding on property &amp; key transport links from SW is identified and the impacts are minimised" w:value="Potential impact of flooding on property &amp; key transport links from SW is identified and the impacts are minimised"/>
              <w:listItem w:displayText="The impacts of an additional 1 m sea level rise and 20% increased intensity of extreme rainfall are understood and preventive measures are implemented where practicable" w:value="The impacts of an additional 1 m sea level rise and 20% increased intensity of extreme rainfall are understood and preventive measures are implemented where practicable"/>
              <w:listItem w:displayText="We work to meet agreed levels of service to restore water services to customers" w:value="We work to meet agreed levels of service to restore water services to customers"/>
              <w:listItem w:displayText="The water supply network meets normal demand except where a drought is more severe than a 1-in-50 year return period event" w:value="The water supply network meets normal demand except where a drought is more severe than a 1-in-50 year return period event"/>
              <w:listItem w:displayText="Water supply and wastewater services are planned to accommodate changes in demand and future growth" w:value="Water supply and wastewater services are planned to accommodate changes in demand and future growth"/>
              <w:listItem w:displayText="Customers have access to reliable water and wastewater services" w:value="Customers have access to reliable water and wastewater services"/>
            </w:comboBox>
          </w:sdtPr>
          <w:sdtContent>
            <w:tc>
              <w:tcPr>
                <w:tcW w:w="5494" w:type="dxa"/>
                <w:vAlign w:val="center"/>
              </w:tcPr>
              <w:p w14:paraId="428A9B4C" w14:textId="2E2D2E59" w:rsidR="00CF6B86" w:rsidRPr="00B5180B" w:rsidRDefault="000845E0" w:rsidP="00FF34D7">
                <w:pPr>
                  <w:pStyle w:val="Body-Calibri"/>
                </w:pPr>
                <w:r w:rsidRPr="000407C4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F6B86" w14:paraId="49E31706" w14:textId="77777777" w:rsidTr="00FC0D94">
        <w:trPr>
          <w:trHeight w:val="360"/>
        </w:trPr>
        <w:tc>
          <w:tcPr>
            <w:tcW w:w="3450" w:type="dxa"/>
            <w:shd w:val="clear" w:color="auto" w:fill="39A5B4"/>
          </w:tcPr>
          <w:p w14:paraId="75F67651" w14:textId="5D0EB3D8" w:rsidR="00CF6B86" w:rsidRPr="00FC0D94" w:rsidRDefault="00CF6B86" w:rsidP="00FF34D7">
            <w:pPr>
              <w:pStyle w:val="NoSpacing"/>
              <w:rPr>
                <w:color w:val="auto"/>
              </w:rPr>
            </w:pPr>
            <w:r w:rsidRPr="00FC0D94">
              <w:rPr>
                <w:color w:val="auto"/>
              </w:rPr>
              <w:t xml:space="preserve">Primary performance measure </w:t>
            </w:r>
          </w:p>
        </w:tc>
        <w:sdt>
          <w:sdtPr>
            <w:alias w:val="Primary perfomance measure"/>
            <w:tag w:val="Primary perfomance measure"/>
            <w:id w:val="-81446259"/>
            <w:placeholder>
              <w:docPart w:val="E239348EA6AE4407AC7DA02CEF8596EC"/>
            </w:placeholder>
            <w:showingPlcHdr/>
            <w:dropDownList>
              <w:listItem w:value="Choose an item."/>
              <w:listItem w:displayText="1.1.1.1 Compliance with National Drinking Water Standards" w:value="1.1.1.1 Compliance with National Drinking Water Standards"/>
              <w:listItem w:displayText="1.1.1.2 Maintenance of water supply quality grading" w:value="1.1.1.2 Maintenance of water supply quality grading"/>
              <w:listItem w:displayText="1.1.1.3 % of completed improvements as identified in the approved water safety plans" w:value="1.1.1.3 % of completed improvements as identified in the approved water safety plans"/>
              <w:listItem w:displayText="1.1.2.1 Number of customer complaints relating to; " w:value="1.1.2.1 Number of customer complaints relating to; "/>
              <w:listItem w:displayText="1.1.2.2 Clarity" w:value="1.1.2.2 Clarity"/>
              <w:listItem w:displayText="1.1.2.3 Taste &amp; Odour" w:value="1.1.2.3 Taste &amp; Odour"/>
              <w:listItem w:displayText="1.1.2.4 Continuity of Supply" w:value="1.1.2.4 Continuity of Supply"/>
              <w:listItem w:displayText="1.1.2.5 Responsiveness" w:value="1.1.2.5 Responsiveness"/>
              <w:listItem w:displayText="1.1.2.6 (Complaints defined in Water NZ National Performance Review)" w:value="1.1.2.6 (Complaints defined in Water NZ National Performance Review)"/>
              <w:listItem w:displayText="1.2.1.1 LTI’s and Incidents associated with operation of council assets" w:value="1.2.1.1 LTI’s and Incidents associated with operation of council assets"/>
              <w:listItem w:displayText="1.2.1.2 LTI’s and incidents associated with supplier activities in designing, constructing, commissioning or operating Council assets" w:value="1.2.1.2 LTI’s and incidents associated with supplier activities in designing, constructing, commissioning or operating Council assets"/>
              <w:listItem w:displayText="1.2.2.1 No of assets entered on planned annual work programme for reasons of safety improvement" w:value="1.2.2.1 No of assets entered on planned annual work programme for reasons of safety improvement"/>
              <w:listItem w:displayText="1.2.2.2 No of asset improvements completed for health and safety reasons in current financial year, identified as proactive or reactive" w:value="1.2.2.2 No of asset improvements completed for health and safety reasons in current financial year, identified as proactive or reactive"/>
              <w:listItem w:displayText="1.3.1.1 No of key hydrants that do not meet testing requirements (as defined in SNZ PAS 4509:2008)" w:value="1.3.1.1 No of key hydrants that do not meet testing requirements (as defined in SNZ PAS 4509:2008)"/>
              <w:listItem w:displayText="1.3.1.2 % of fire hydrants inspected in the previous five years (as defined in Clause G4 of Appendix G  SNZ PAS 4509:2008)" w:value="1.3.1.2 % of fire hydrants inspected in the previous five years (as defined in Clause G4 of Appendix G  SNZ PAS 4509:2008)"/>
              <w:listItem w:displayText="1.3.4.1 No of asset improvements  identified to improve firefighting operations" w:value="1.3.4.1 No of asset improvements  identified to improve firefighting operations"/>
              <w:listItem w:displayText="1.3.4.2 No of asset improvements completed to improve firefighting service" w:value="1.3.4.2 No of asset improvements completed to improve firefighting service"/>
              <w:listItem w:displayText="1.4.1.1 Number of  overflows to watercourses from the wastewater pump stations" w:value="1.4.1.1 Number of  overflows to watercourses from the wastewater pump stations"/>
              <w:listItem w:displayText="1.4.1.2 Number of dry weather network blockages that result in discharge to land " w:value="1.4.1.2 Number of dry weather network blockages that result in discharge to land "/>
              <w:listItem w:displayText="1.4.2.1 Percentage of days during the bathing season (from 1November to 31 March) that the monitored beaches are suitable for recreational use" w:value="1.4.2.1 Percentage of days during the bathing season (from 1November to 31 March) that the monitored beaches are suitable for recreational use"/>
              <w:listItem w:displayText="2.1.1.1 Percentage of water loss from networked reticulation system" w:value="2.1.1.1 Percentage of water loss from networked reticulation system"/>
              <w:listItem w:displayText="2.1.1.2 Gross average drinking water consumption (litres) per resident per day" w:value="2.1.1.2 Gross average drinking water consumption (litres) per resident per day"/>
              <w:listItem w:displayText="2.1.1.3 Number of zones where consumption expressed as L/km/d exceeds baseline by targeted percentage for zone”" w:value="2.1.1.3 Number of zones where consumption expressed as L/km/d exceeds baseline by targeted percentage for zone”"/>
              <w:listItem w:displayText="2.1.2.1 Electricity  usage at pump stations and treatment plants - GJ/cum for water supply and wastewater" w:value="2.1.2.1 Electricity  usage at pump stations and treatment plants - GJ/cum for water supply and wastewater"/>
              <w:listItem w:displayText="2.1.2.1 Sludge disposed to land fill from water and wastewater treatment plants (t/ML and t/ML DS)" w:value="2.1.2.1 Sludge disposed to land fill from water and wastewater treatment plants (t/ML and t/ML DS)"/>
              <w:listItem w:displayText="2.2.1.1 Percentage of monitored fresh water sites that have a rolling twelve month median value for E.coli (dry weather samples) that do not exceed  1000 cfu/100ml" w:value="2.2.1.1 Percentage of monitored fresh water sites that have a rolling twelve month median value for E.coli (dry weather samples) that do not exceed  1000 cfu/100ml"/>
              <w:listItem w:displayText="2.2.1.2 Percentage of monitored marine water sites that do not exceed 140 enterococci/100mL (rolling twelve month median value)" w:value="2.2.1.2 Percentage of monitored marine water sites that do not exceed 140 enterococci/100mL (rolling twelve month median value)"/>
              <w:listItem w:displayText="2.2.2.2 % of water quality improvement projects identified in ICMPs for the region that have been implemented" w:value="2.2.2.2 % of water quality improvement projects identified in ICMPs for the region that have been implemented"/>
              <w:listItem w:displayText="2.3.1.1 Number of people to be given nominated education messages via defined methods e.g. media, forums, displays &amp; presentation" w:value="2.3.1.1 Number of people to be given nominated education messages via defined methods e.g. media, forums, displays &amp; presentation"/>
              <w:listItem w:displayText="2.3.1.2 (Content of messages, methods for conveying messages and planned audience numbers to be  determined prior to commencement of financial year)" w:value="2.3.1.2 (Content of messages, methods for conveying messages and planned audience numbers to be  determined prior to commencement of financial year)"/>
              <w:listItem w:displayText="2.3.1.3 Percentage of people surveyed who understood nominated education messages conveyed within same financial year" w:value="2.3.1.3 Percentage of people surveyed who understood nominated education messages conveyed within same financial year"/>
              <w:listItem w:displayText="2.4.1.1 Compliance with resource consents for the water supply, wastewater and stormwater activities (full compliance is no notices/convictions):" w:value="2.4.1.1 Compliance with resource consents for the water supply, wastewater and stormwater activities (full compliance is no notices/convictions):"/>
              <w:listItem w:displayText="2.4.1.2 Abatement notices" w:value="2.4.1.2 Abatement notices"/>
              <w:listItem w:displayText="2.4.1.3 Infringement notices" w:value="2.4.1.3 Infringement notices"/>
              <w:listItem w:displayText="2.4.1.4 Enforcement orders" w:value="2.4.1.4 Enforcement orders"/>
              <w:listItem w:displayText="2.4.1.5 Convictions" w:value="2.4.1.5 Convictions"/>
              <w:listItem w:displayText="2.4.2.1 Number of confirmed customer complaints relating to odour, noise and visual impacts for wastewater and stormwater and water supply" w:value="2.4.2.1 Number of confirmed customer complaints relating to odour, noise and visual impacts for wastewater and stormwater and water supply"/>
              <w:listItem w:displayText="3.1.1.1 Median response time to attend flooding event" w:value="3.1.1.1 Median response time to attend flooding event"/>
              <w:listItem w:displayText="3.1.1.2 No. of habitable floors flooded" w:value="3.1.1.2 No. of habitable floors flooded"/>
              <w:listItem w:displayText="3.1.2.1 Predicted no. of properties that do not have facility for basic stormwater drainage (Nuisance flooding occurs  for &lt; 1:2 yr. event)" w:value="3.1.2.1 Predicted no. of properties that do not have facility for basic stormwater drainage (Nuisance flooding occurs  for &lt; 1:2 yr. event)"/>
              <w:listItem w:displayText="3.1.2.2 Predicted habitable floors flooded for &lt;1:10 yr. event " w:value="3.1.2.2 Predicted habitable floors flooded for &lt;1:10 yr. event "/>
              <w:listItem w:displayText="3.1.2.3 Predicted habitable floors flooded for &lt; &lt; 1:100 yr. flood" w:value="3.1.2.3 Predicted habitable floors flooded for &lt; &lt; 1:100 yr. flood"/>
              <w:listItem w:displayText="3.1.2.4 Predicted length of key transport routes flooded  during &lt; 1:10 yr. event to &gt;150mm at kerbside" w:value="3.1.2.4 Predicted length of key transport routes flooded  during &lt; 1:10 yr. event to &gt;150mm at kerbside"/>
              <w:listItem w:displayText="3.1.2.5 Predicted no of commercial premises flooded during&lt; 1:10 yr. event" w:value="3.1.2.5 Predicted no of commercial premises flooded during&lt; 1:10 yr. event"/>
              <w:listItem w:displayText="3.1.3.1 Predicted no of flooded habitable floors for 1:10 yr. rainfall events with 1m sea level rise  and 20% increased rainfall" w:value="3.1.3.1 Predicted no of flooded habitable floors for 1:10 yr. rainfall events with 1m sea level rise  and 20% increased rainfall"/>
              <w:listItem w:displayText="3.1.3.2 Predicted no of flooded habitable floors for 1:100 yr. rainfall events with 1m sea level rise and 20% increased rainfall" w:value="3.1.3.2 Predicted no of flooded habitable floors for 1:100 yr. rainfall events with 1m sea level rise and 20% increased rainfall"/>
              <w:listItem w:displayText="3.2.1.1 % of customers  predicted to have access to limited water supply (20 l/person/day) within 30 days after a significant seismic event" w:value="3.2.1.1 % of customers  predicted to have access to limited water supply (20 l/person/day) within 30 days after a significant seismic event"/>
              <w:listItem w:displayText="3.2.1.2 % of Tier 1 critical customers predicted to have water supply within 30 days after a significant seismic event" w:value="3.2.1.2 % of Tier 1 critical customers predicted to have water supply within 30 days after a significant seismic event"/>
              <w:listItem w:displayText="3.2.1.3 % of customers with access to sufficient potable water for at least 7 days (using at least 3 l/h/d)" w:value="3.2.1.3 % of customers with access to sufficient potable water for at least 7 days (using at least 3 l/h/d)"/>
              <w:listItem w:displayText="3.2.1.4 % of customers who can receive a water supply from a resilient pipe distribution network" w:value="3.2.1.4 % of customers who can receive a water supply from a resilient pipe distribution network"/>
              <w:listItem w:displayText="3.2.1.5 % of customers who can discharge wastewater into a resilient collection network" w:value="3.2.1.5 % of customers who can discharge wastewater into a resilient collection network"/>
              <w:listItem w:displayText="3.2.1.6 % of customers who can be serviced by a resilient stormwater network" w:value="3.2.1.6 % of customers who can be serviced by a resilient stormwater network"/>
              <w:listItem w:displayText="3.3.1.1 The assessed reliability of the potable water network shall not exceed an annual shortfall probability of 2% (assessed using the Sustainable Yield Model)." w:value="3.3.1.1 The assessed reliability of the potable water network shall not exceed an annual shortfall probability of 2% (assessed using the Sustainable Yield Model)."/>
              <w:listItem w:displayText="3.3.2.1 Number of zones with water supply storage &lt; 2 days  based on average demand" w:value="3.3.2.1 Number of zones with water supply storage &lt; 2 days  based on average demand"/>
              <w:listItem w:displayText="3.3.2.2 Total volumetric deficit of water supply storage based on 2 days of storage at average daily demand" w:value="3.3.2.2 Total volumetric deficit of water supply storage based on 2 days of storage at average daily demand"/>
              <w:listItem w:displayText="3.3.2.3 Number of WW pump stations with dry weather storage &lt; 4 hrs based on average dry weather flow" w:value="3.3.2.3 Number of WW pump stations with dry weather storage &lt; 4 hrs based on average dry weather flow"/>
              <w:listItem w:displayText="3.3.2.4 % of wastewater reticulation length predicted to be at less than 100% capacity during 1 year ARI" w:value="3.3.2.4 % of wastewater reticulation length predicted to be at less than 100% capacity during 1 year ARI"/>
              <w:listItem w:displayText="3.4.1.1 Water supply interruptions measured as customer hours" w:value="3.4.1.1 Water supply interruptions measured as customer hours"/>
              <w:listItem w:displayText="3.4.1.2 Number of wastewater blockages reported" w:value="3.4.1.2 Number of wastewater blockages reported"/>
              <w:listItem w:displayText="3.4.1.3  Number of blockages reported at same address within any one year" w:value="3.4.1.3  Number of blockages reported at same address within any one year"/>
              <w:listItem w:displayText="3.4.1.4 No of communication nodes servicing 3 waters networks that receive data using communication infrastructure operating at &gt; 70% utilisation" w:value="3.4.1.4 No of communication nodes servicing 3 waters networks that receive data using communication infrastructure operating at &gt; 70% utilisation"/>
              <w:listItem w:displayText="3.4.1.5 Median response time to attend service outages" w:value="3.4.1.5 Median response time to attend service outages"/>
            </w:dropDownList>
          </w:sdtPr>
          <w:sdtContent>
            <w:tc>
              <w:tcPr>
                <w:tcW w:w="5494" w:type="dxa"/>
                <w:vAlign w:val="center"/>
              </w:tcPr>
              <w:p w14:paraId="0B25F2DF" w14:textId="7A15A012" w:rsidR="00CF6B86" w:rsidRPr="00B5180B" w:rsidRDefault="00A10F7F" w:rsidP="00C53F0D">
                <w:pPr>
                  <w:pStyle w:val="Body-Calibri"/>
                </w:pPr>
                <w:r w:rsidRPr="005F0919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F6B86" w14:paraId="39A402D5" w14:textId="77777777" w:rsidTr="00FC0D94">
        <w:trPr>
          <w:trHeight w:val="360"/>
        </w:trPr>
        <w:tc>
          <w:tcPr>
            <w:tcW w:w="3450" w:type="dxa"/>
            <w:shd w:val="clear" w:color="auto" w:fill="39A5B4"/>
          </w:tcPr>
          <w:p w14:paraId="3C1297C1" w14:textId="66E6861D" w:rsidR="00CF6B86" w:rsidRPr="00FC0D94" w:rsidRDefault="00CF6B86" w:rsidP="00FF34D7">
            <w:pPr>
              <w:pStyle w:val="NoSpacing"/>
              <w:rPr>
                <w:color w:val="auto"/>
              </w:rPr>
            </w:pPr>
            <w:r w:rsidRPr="00FC0D94">
              <w:rPr>
                <w:color w:val="auto"/>
              </w:rPr>
              <w:lastRenderedPageBreak/>
              <w:t xml:space="preserve">Secondary service objective </w:t>
            </w:r>
          </w:p>
        </w:tc>
        <w:sdt>
          <w:sdtPr>
            <w:alias w:val="Secondary service objective"/>
            <w:tag w:val="Secondary service objective"/>
            <w:id w:val="-1227214681"/>
            <w:placeholder>
              <w:docPart w:val="3B67CCD083A4460F9EC7666C21E0097B"/>
            </w:placeholder>
            <w:showingPlcHdr/>
            <w:comboBox>
              <w:listItem w:value="Choose an item."/>
              <w:listItem w:displayText="Water is delivered to meet current NZ Drinking Water Standards/Legislation" w:value="Water is delivered to meet current NZ Drinking Water Standards/Legislation"/>
              <w:listItem w:displayText="Water supplied is of acceptable quality to customers" w:value="Water supplied is of acceptable quality to customers"/>
              <w:listItem w:displayText="Water services are delivered in a way that is safe for our suppliers, people and customers" w:value="Water services are delivered in a way that is safe for our suppliers, people and customers"/>
              <w:listItem w:displayText="Asset safety risks are identified and improved" w:value="Asset safety risks are identified and improved"/>
              <w:listItem w:displayText="Sufficient water is supplied to meet urban firefighting needs under normal conditions" w:value="Sufficient water is supplied to meet urban firefighting needs under normal conditions"/>
              <w:listItem w:displayText="We identify and implement water supply improvements to assist the Fire Service" w:value="We identify and implement water supply improvements to assist the Fire Service"/>
              <w:listItem w:displayText="The public is protected from direct exposure to untreated wastewater onto land" w:value="The public is protected from direct exposure to untreated wastewater onto land"/>
              <w:listItem w:displayText="The public is protected from direct exposure to untreated wastewater onto beaches" w:value="The public is protected from direct exposure to untreated wastewater onto beaches"/>
              <w:listItem w:displayText="Water loss" w:value="Water loss"/>
              <w:listItem w:displayText="Energy Consumption" w:value="Energy Consumption"/>
              <w:listItem w:displayText="Production of treatment plant waste" w:value="Production of treatment plant waste"/>
              <w:listItem w:displayText="Water quality of the waterways and harbours is not adversely affected by discharges from any of the 3 waters network" w:value="Water quality of the waterways and harbours is not adversely affected by discharges from any of the 3 waters network"/>
              <w:listItem w:displayText="Integrated catchment management plans (ICMPs) are used in a collaborative approach with stakeholders to carry out improvements to the water quality of waterways and harbours" w:value="Integrated catchment management plans (ICMPs) are used in a collaborative approach with stakeholders to carry out improvements to the water quality of waterways and harbours"/>
              <w:listItem w:displayText="Communities are educated to use our infrastructure in ways that reduce the impact on the natural environment" w:value="Communities are educated to use our infrastructure in ways that reduce the impact on the natural environment"/>
              <w:listItem w:displayText="Water services are managed to comply with consents" w:value="Water services are managed to comply with consents"/>
              <w:listItem w:displayText="Water services are built and managed in ways that are not intrusive to communities" w:value="Water services are built and managed in ways that are not intrusive to communities"/>
              <w:listItem w:displayText="Our operational response to flooding events satisfies customers’ expectations" w:value="Our operational response to flooding events satisfies customers’ expectations"/>
              <w:listItem w:displayText="Potential impact of flooding on property &amp; key transport links from SW is identified and the impacts are minimised" w:value="Potential impact of flooding on property &amp; key transport links from SW is identified and the impacts are minimised"/>
              <w:listItem w:displayText="The impacts of an additional 1 m sea level rise and 20% increased intensity of extreme rainfall are understood and preventive measures are implemented where practicable" w:value="The impacts of an additional 1 m sea level rise and 20% increased intensity of extreme rainfall are understood and preventive measures are implemented where practicable"/>
              <w:listItem w:displayText="We work to meet agreed levels of service to restore water services to customers" w:value="We work to meet agreed levels of service to restore water services to customers"/>
              <w:listItem w:displayText="The water supply network meets normal demand except where a drought is more severe than a 1-in-50 year return period event" w:value="The water supply network meets normal demand except where a drought is more severe than a 1-in-50 year return period event"/>
              <w:listItem w:displayText="Water supply and wastewater services are planned to accommodate changes in demand and future growth" w:value="Water supply and wastewater services are planned to accommodate changes in demand and future growth"/>
              <w:listItem w:displayText="Customers have access to reliable water and wastewater services" w:value="Customers have access to reliable water and wastewater services"/>
            </w:comboBox>
          </w:sdtPr>
          <w:sdtContent>
            <w:tc>
              <w:tcPr>
                <w:tcW w:w="5494" w:type="dxa"/>
                <w:vAlign w:val="center"/>
              </w:tcPr>
              <w:p w14:paraId="3054A0A7" w14:textId="1657D637" w:rsidR="00CF6B86" w:rsidRPr="00B5180B" w:rsidRDefault="000845E0" w:rsidP="00FF34D7">
                <w:pPr>
                  <w:pStyle w:val="Body-Calibri"/>
                </w:pPr>
                <w:r w:rsidRPr="000407C4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F6B86" w14:paraId="339A05CF" w14:textId="77777777" w:rsidTr="00FC0D94">
        <w:trPr>
          <w:trHeight w:val="360"/>
        </w:trPr>
        <w:tc>
          <w:tcPr>
            <w:tcW w:w="3450" w:type="dxa"/>
            <w:shd w:val="clear" w:color="auto" w:fill="39A5B4"/>
          </w:tcPr>
          <w:p w14:paraId="13434E6A" w14:textId="16496BDC" w:rsidR="00CF6B86" w:rsidRPr="00FC0D94" w:rsidRDefault="00CF6B86" w:rsidP="00FF34D7">
            <w:pPr>
              <w:pStyle w:val="NoSpacing"/>
              <w:rPr>
                <w:color w:val="auto"/>
              </w:rPr>
            </w:pPr>
            <w:r w:rsidRPr="00FC0D94">
              <w:rPr>
                <w:color w:val="auto"/>
              </w:rPr>
              <w:t xml:space="preserve">Secondary performance measure </w:t>
            </w:r>
          </w:p>
        </w:tc>
        <w:sdt>
          <w:sdtPr>
            <w:alias w:val="Secondary perfomance measure"/>
            <w:tag w:val="Secondary perfomance measure"/>
            <w:id w:val="-1520798"/>
            <w:placeholder>
              <w:docPart w:val="D7ACE3F46E13496781A4A5EB7DF90A49"/>
            </w:placeholder>
            <w:showingPlcHdr/>
            <w:dropDownList>
              <w:listItem w:value="Choose an item."/>
              <w:listItem w:displayText="1.1.1.1 Compliance with National Drinking Water Standards" w:value="1.1.1.1 Compliance with National Drinking Water Standards"/>
              <w:listItem w:displayText="1.1.1.2 Maintenance of water supply quality grading" w:value="1.1.1.2 Maintenance of water supply quality grading"/>
              <w:listItem w:displayText="1.1.1.3 % of completed improvements as identified in the approved water safety plans" w:value="1.1.1.3 % of completed improvements as identified in the approved water safety plans"/>
              <w:listItem w:displayText="1.1.2.1 Number of customer complaints relating to; " w:value="1.1.2.1 Number of customer complaints relating to; "/>
              <w:listItem w:displayText="1.1.2.2 Clarity" w:value="1.1.2.2 Clarity"/>
              <w:listItem w:displayText="1.1.2.3 Taste &amp; Odour" w:value="1.1.2.3 Taste &amp; Odour"/>
              <w:listItem w:displayText="1.1.2.4 Continuity of Supply" w:value="1.1.2.4 Continuity of Supply"/>
              <w:listItem w:displayText="1.1.2.5 Responsiveness" w:value="1.1.2.5 Responsiveness"/>
              <w:listItem w:displayText="1.1.2.6 (Complaints defined in Water NZ National Performance Review)" w:value="1.1.2.6 (Complaints defined in Water NZ National Performance Review)"/>
              <w:listItem w:displayText="1.2.1.1 LTI’s and Incidents associated with operation of council assets" w:value="1.2.1.1 LTI’s and Incidents associated with operation of council assets"/>
              <w:listItem w:displayText="1.2.1.2 LTI’s and incidents associated with supplier activities in designing, constructing, commissioning or operating Council assets" w:value="1.2.1.2 LTI’s and incidents associated with supplier activities in designing, constructing, commissioning or operating Council assets"/>
              <w:listItem w:displayText="1.2.2.1 No of assets entered on planned annual work programme for reasons of safety improvement" w:value="1.2.2.1 No of assets entered on planned annual work programme for reasons of safety improvement"/>
              <w:listItem w:displayText="1.2.2.2 No of asset improvements completed for health and safety reasons in current financial year, identified as proactive or reactive" w:value="1.2.2.2 No of asset improvements completed for health and safety reasons in current financial year, identified as proactive or reactive"/>
              <w:listItem w:displayText="1.3.1.1 No of key hydrants that do not meet testing requirements (as defined in SNZ PAS 4509:2008)" w:value="1.3.1.1 No of key hydrants that do not meet testing requirements (as defined in SNZ PAS 4509:2008)"/>
              <w:listItem w:displayText="1.3.1.2 % of fire hydrants inspected in the previous five years (as defined in Clause G4 of Appendix G  SNZ PAS 4509:2008)" w:value="1.3.1.2 % of fire hydrants inspected in the previous five years (as defined in Clause G4 of Appendix G  SNZ PAS 4509:2008)"/>
              <w:listItem w:displayText="1.3.4.1 No of asset improvements  identified to improve firefighting operations" w:value="1.3.4.1 No of asset improvements  identified to improve firefighting operations"/>
              <w:listItem w:displayText="1.3.4.2 No of asset improvements completed to improve firefighting service" w:value="1.3.4.2 No of asset improvements completed to improve firefighting service"/>
              <w:listItem w:displayText="1.4.1.1 Number of  overflows to watercourses from the wastewater pump stations" w:value="1.4.1.1 Number of  overflows to watercourses from the wastewater pump stations"/>
              <w:listItem w:displayText="1.4.1.2 Number of dry weather network blockages that result in discharge to land " w:value="1.4.1.2 Number of dry weather network blockages that result in discharge to land "/>
              <w:listItem w:displayText="1.4.2.1 Percentage of days during the bathing season (from 1November to 31 March) that the monitored beaches are suitable for recreational use" w:value="1.4.2.1 Percentage of days during the bathing season (from 1November to 31 March) that the monitored beaches are suitable for recreational use"/>
              <w:listItem w:displayText="2.1.1.1 Percentage of water loss from networked reticulation system" w:value="2.1.1.1 Percentage of water loss from networked reticulation system"/>
              <w:listItem w:displayText="2.1.1.2 Gross average drinking water consumption (litres) per resident per day" w:value="2.1.1.2 Gross average drinking water consumption (litres) per resident per day"/>
              <w:listItem w:displayText="2.1.1.3 Number of zones where consumption expressed as L/km/d exceeds baseline by targeted percentage for zone”" w:value="2.1.1.3 Number of zones where consumption expressed as L/km/d exceeds baseline by targeted percentage for zone”"/>
              <w:listItem w:displayText="2.1.2.1 Electricity  usage at pump stations and treatment plants - GJ/cum for water supply and wastewater" w:value="2.1.2.1 Electricity  usage at pump stations and treatment plants - GJ/cum for water supply and wastewater"/>
              <w:listItem w:displayText="2.1.2.1 Sludge disposed to land fill from water and wastewater treatment plants (t/ML and t/ML DS)" w:value="2.1.2.1 Sludge disposed to land fill from water and wastewater treatment plants (t/ML and t/ML DS)"/>
              <w:listItem w:displayText="2.2.1.1 Percentage of monitored fresh water sites that have a rolling twelve month median value for E.coli (dry weather samples) that do not exceed  1000 cfu/100ml" w:value="2.2.1.1 Percentage of monitored fresh water sites that have a rolling twelve month median value for E.coli (dry weather samples) that do not exceed  1000 cfu/100ml"/>
              <w:listItem w:displayText="2.2.1.2 Percentage of monitored marine water sites that do not exceed 140 enterococci/100mL (rolling twelve month median value)" w:value="2.2.1.2 Percentage of monitored marine water sites that do not exceed 140 enterococci/100mL (rolling twelve month median value)"/>
              <w:listItem w:displayText="2.2.2.2 % of water quality improvement projects identified in ICMPs for the region that have been implemented" w:value="2.2.2.2 % of water quality improvement projects identified in ICMPs for the region that have been implemented"/>
              <w:listItem w:displayText="2.3.1.1 Number of people to be given nominated education messages via defined methods e.g. media, forums, displays &amp; presentation" w:value="2.3.1.1 Number of people to be given nominated education messages via defined methods e.g. media, forums, displays &amp; presentation"/>
              <w:listItem w:displayText="2.3.1.2 (Content of messages, methods for conveying messages and planned audience numbers to be  determined prior to commencement of financial year)" w:value="2.3.1.2 (Content of messages, methods for conveying messages and planned audience numbers to be  determined prior to commencement of financial year)"/>
              <w:listItem w:displayText="2.3.1.3 Percentage of people surveyed who understood nominated education messages conveyed within same financial year" w:value="2.3.1.3 Percentage of people surveyed who understood nominated education messages conveyed within same financial year"/>
              <w:listItem w:displayText="2.4.1.1 Compliance with resource consents for the water supply, wastewater and stormwater activities (full compliance is no notices/convictions):" w:value="2.4.1.1 Compliance with resource consents for the water supply, wastewater and stormwater activities (full compliance is no notices/convictions):"/>
              <w:listItem w:displayText="2.4.1.2 Abatement notices" w:value="2.4.1.2 Abatement notices"/>
              <w:listItem w:displayText="2.4.1.3 Infringement notices" w:value="2.4.1.3 Infringement notices"/>
              <w:listItem w:displayText="2.4.1.4 Enforcement orders" w:value="2.4.1.4 Enforcement orders"/>
              <w:listItem w:displayText="2.4.1.5 Convictions" w:value="2.4.1.5 Convictions"/>
              <w:listItem w:displayText="2.4.2.1 Number of confirmed customer complaints relating to odour, noise and visual impacts for wastewater and stormwater and water supply" w:value="2.4.2.1 Number of confirmed customer complaints relating to odour, noise and visual impacts for wastewater and stormwater and water supply"/>
              <w:listItem w:displayText="3.1.1.1 Median response time to attend flooding event" w:value="3.1.1.1 Median response time to attend flooding event"/>
              <w:listItem w:displayText="3.1.1.2 No. of habitable floors flooded" w:value="3.1.1.2 No. of habitable floors flooded"/>
              <w:listItem w:displayText="3.1.2.1 Predicted no. of properties that do not have facility for basic stormwater drainage (Nuisance flooding occurs  for &lt; 1:2 yr. event)" w:value="3.1.2.1 Predicted no. of properties that do not have facility for basic stormwater drainage (Nuisance flooding occurs  for &lt; 1:2 yr. event)"/>
              <w:listItem w:displayText="3.1.2.2 Predicted habitable floors flooded for &lt;1:10 yr. event " w:value="3.1.2.2 Predicted habitable floors flooded for &lt;1:10 yr. event "/>
              <w:listItem w:displayText="3.1.2.3 Predicted habitable floors flooded for &lt; &lt; 1:100 yr. flood" w:value="3.1.2.3 Predicted habitable floors flooded for &lt; &lt; 1:100 yr. flood"/>
              <w:listItem w:displayText="3.1.2.4 Predicted length of key transport routes flooded  during &lt; 1:10 yr. event to &gt;150mm at kerbside" w:value="3.1.2.4 Predicted length of key transport routes flooded  during &lt; 1:10 yr. event to &gt;150mm at kerbside"/>
              <w:listItem w:displayText="3.1.2.5 Predicted no of commercial premises flooded during&lt; 1:10 yr. event" w:value="3.1.2.5 Predicted no of commercial premises flooded during&lt; 1:10 yr. event"/>
              <w:listItem w:displayText="3.1.3.1 Predicted no of flooded habitable floors for 1:10 yr. rainfall events with 1m sea level rise  and 20% increased rainfall" w:value="3.1.3.1 Predicted no of flooded habitable floors for 1:10 yr. rainfall events with 1m sea level rise  and 20% increased rainfall"/>
              <w:listItem w:displayText="3.1.3.2 Predicted no of flooded habitable floors for 1:100 yr. rainfall events with 1m sea level rise and 20% increased rainfall" w:value="3.1.3.2 Predicted no of flooded habitable floors for 1:100 yr. rainfall events with 1m sea level rise and 20% increased rainfall"/>
              <w:listItem w:displayText="3.2.1.1 % of customers  predicted to have access to limited water supply (20 l/person/day) within 30 days after a significant seismic event" w:value="3.2.1.1 % of customers  predicted to have access to limited water supply (20 l/person/day) within 30 days after a significant seismic event"/>
              <w:listItem w:displayText="3.2.1.2 % of Tier 1 critical customers predicted to have water supply within 30 days after a significant seismic event" w:value="3.2.1.2 % of Tier 1 critical customers predicted to have water supply within 30 days after a significant seismic event"/>
              <w:listItem w:displayText="3.2.1.3 % of customers with access to sufficient potable water for at least 7 days (using at least 3 l/h/d)" w:value="3.2.1.3 % of customers with access to sufficient potable water for at least 7 days (using at least 3 l/h/d)"/>
              <w:listItem w:displayText="3.2.1.4 % of customers who can receive a water supply from a resilient pipe distribution network" w:value="3.2.1.4 % of customers who can receive a water supply from a resilient pipe distribution network"/>
              <w:listItem w:displayText="3.2.1.5 % of customers who can discharge wastewater into a resilient collection network" w:value="3.2.1.5 % of customers who can discharge wastewater into a resilient collection network"/>
              <w:listItem w:displayText="3.2.1.6 % of customers who can be serviced by a resilient stormwater network" w:value="3.2.1.6 % of customers who can be serviced by a resilient stormwater network"/>
              <w:listItem w:displayText="3.3.1.1 The assessed reliability of the potable water network shall not exceed an annual shortfall probability of 2% (assessed using the Sustainable Yield Model)." w:value="3.3.1.1 The assessed reliability of the potable water network shall not exceed an annual shortfall probability of 2% (assessed using the Sustainable Yield Model)."/>
              <w:listItem w:displayText="3.3.2.1 Number of zones with water supply storage &lt; 2 days  based on average demand" w:value="3.3.2.1 Number of zones with water supply storage &lt; 2 days  based on average demand"/>
              <w:listItem w:displayText="3.3.2.2 Total volumetric deficit of water supply storage based on 2 days of storage at average daily demand" w:value="3.3.2.2 Total volumetric deficit of water supply storage based on 2 days of storage at average daily demand"/>
              <w:listItem w:displayText="3.3.2.3 Number of WW pump stations with dry weather storage &lt; 4 hrs based on average dry weather flow" w:value="3.3.2.3 Number of WW pump stations with dry weather storage &lt; 4 hrs based on average dry weather flow"/>
              <w:listItem w:displayText="3.3.2.4 % of wastewater reticulation length predicted to be at less than 100% capacity during 1 year ARI" w:value="3.3.2.4 % of wastewater reticulation length predicted to be at less than 100% capacity during 1 year ARI"/>
              <w:listItem w:displayText="3.4.1.1 Water supply interruptions measured as customer hours" w:value="3.4.1.1 Water supply interruptions measured as customer hours"/>
              <w:listItem w:displayText="3.4.1.2 Number of wastewater blockages reported" w:value="3.4.1.2 Number of wastewater blockages reported"/>
              <w:listItem w:displayText="3.4.1.3  Number of blockages reported at same address within any one year" w:value="3.4.1.3  Number of blockages reported at same address within any one year"/>
              <w:listItem w:displayText="3.4.1.4 No of communication nodes servicing 3 waters networks that receive data using communication infrastructure operating at &gt; 70% utilisation" w:value="3.4.1.4 No of communication nodes servicing 3 waters networks that receive data using communication infrastructure operating at &gt; 70% utilisation"/>
              <w:listItem w:displayText="3.4.1.5 Median response time to attend service outages" w:value="3.4.1.5 Median response time to attend service outages"/>
            </w:dropDownList>
          </w:sdtPr>
          <w:sdtContent>
            <w:tc>
              <w:tcPr>
                <w:tcW w:w="5494" w:type="dxa"/>
                <w:vAlign w:val="center"/>
              </w:tcPr>
              <w:p w14:paraId="1823E1CC" w14:textId="72E23F35" w:rsidR="00CF6B86" w:rsidRPr="00B5180B" w:rsidRDefault="00A10F7F" w:rsidP="00FF34D7">
                <w:pPr>
                  <w:pStyle w:val="Body-Calibri"/>
                </w:pPr>
                <w:r w:rsidRPr="005F0919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</w:tbl>
    <w:p w14:paraId="5351BD7B" w14:textId="52696021" w:rsidR="00CF6B86" w:rsidRDefault="00CA1875" w:rsidP="002A618D">
      <w:pPr>
        <w:pStyle w:val="Body-Calibri"/>
        <w:jc w:val="right"/>
      </w:pPr>
      <w:r w:rsidRPr="00BF4DF5">
        <w:rPr>
          <w:b/>
          <w:bCs/>
        </w:rPr>
        <w:t>Source:</w:t>
      </w:r>
      <w:r>
        <w:t xml:space="preserve"> </w:t>
      </w:r>
      <w:hyperlink r:id="rId21" w:history="1">
        <w:r w:rsidRPr="00BF4DF5">
          <w:rPr>
            <w:rStyle w:val="Hyperlink"/>
          </w:rPr>
          <w:t>RAMP – Part 1 Strategic Asset Management Plan</w:t>
        </w:r>
      </w:hyperlink>
    </w:p>
    <w:p w14:paraId="5DB8CAAA" w14:textId="4E1CCA4C" w:rsidR="00AD0860" w:rsidRDefault="00681E83" w:rsidP="00AD0860">
      <w:pPr>
        <w:pStyle w:val="Heading2-Calibri"/>
      </w:pPr>
      <w:bookmarkStart w:id="15" w:name="_Toc185244328"/>
      <w:r>
        <w:t xml:space="preserve">Service goal risk </w:t>
      </w:r>
      <w:r w:rsidR="006F65D5">
        <w:t>score.</w:t>
      </w:r>
      <w:bookmarkEnd w:id="15"/>
      <w:r>
        <w:t xml:space="preserve"> </w:t>
      </w:r>
    </w:p>
    <w:p w14:paraId="3E8C6D15" w14:textId="6DDFDD20" w:rsidR="0047606B" w:rsidRDefault="005C34A3" w:rsidP="0047606B">
      <w:pPr>
        <w:pStyle w:val="Body-Calibri"/>
      </w:pPr>
      <w:r>
        <w:t>T</w:t>
      </w:r>
      <w:r w:rsidR="0047606B">
        <w:t xml:space="preserve">his activity has a </w:t>
      </w:r>
      <w:r w:rsidR="00681E83">
        <w:t xml:space="preserve">service goal risk score </w:t>
      </w:r>
      <w:r w:rsidR="0047606B">
        <w:t xml:space="preserve">of </w:t>
      </w:r>
      <w:sdt>
        <w:sdtPr>
          <w:rPr>
            <w:rStyle w:val="Style2"/>
          </w:rPr>
          <w:alias w:val="Service risk score"/>
          <w:tag w:val="Service risk score"/>
          <w:id w:val="1312678331"/>
          <w:placeholder>
            <w:docPart w:val="10C95BCFC8AB448BA733E533B1C76CC1"/>
          </w:placeholder>
          <w:showingPlcHdr/>
          <w15:color w:val="0000FF"/>
        </w:sdtPr>
        <w:sdtEndPr>
          <w:rPr>
            <w:rStyle w:val="DefaultParagraphFont"/>
            <w:b w:val="0"/>
            <w:highlight w:val="yellow"/>
          </w:rPr>
        </w:sdtEndPr>
        <w:sdtContent>
          <w:r w:rsidR="00A10F7F" w:rsidRPr="00517861">
            <w:rPr>
              <w:rStyle w:val="PlaceholderText"/>
            </w:rPr>
            <w:t>Click or tap here to enter text.</w:t>
          </w:r>
        </w:sdtContent>
      </w:sdt>
      <w:r w:rsidR="00A10F7F">
        <w:t xml:space="preserve"> </w:t>
      </w:r>
      <w:r w:rsidR="00681E83">
        <w:t>out of 25</w:t>
      </w:r>
      <w:r w:rsidR="0047606B">
        <w:t>.</w:t>
      </w:r>
      <w:r w:rsidR="00187AF9">
        <w:t xml:space="preserve"> </w:t>
      </w:r>
    </w:p>
    <w:p w14:paraId="1AB18CE5" w14:textId="6CDC324D" w:rsidR="00187AF9" w:rsidRDefault="00187AF9" w:rsidP="00187AF9">
      <w:pPr>
        <w:pStyle w:val="Body-Calibri"/>
      </w:pPr>
      <w:r>
        <w:t xml:space="preserve">The service goal risk score is worked out by probability x consequences. </w:t>
      </w:r>
    </w:p>
    <w:p w14:paraId="536D2B93" w14:textId="2E284193" w:rsidR="00FA51AF" w:rsidRDefault="00FA51AF" w:rsidP="0047606B">
      <w:pPr>
        <w:pStyle w:val="Body-Calibri"/>
      </w:pPr>
      <w:r>
        <w:t xml:space="preserve">The table below shows the </w:t>
      </w:r>
      <w:r w:rsidR="00187AF9">
        <w:t xml:space="preserve">probability and consequences rating. </w:t>
      </w:r>
    </w:p>
    <w:p w14:paraId="557C8E7A" w14:textId="111A796B" w:rsidR="00A10F7F" w:rsidRDefault="00A10F7F" w:rsidP="00A10F7F">
      <w:pPr>
        <w:pStyle w:val="Caption"/>
      </w:pPr>
      <w:bookmarkStart w:id="16" w:name="_Toc185244413"/>
      <w:r w:rsidRPr="00BA6267"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 w:rsidR="006236E6">
        <w:rPr>
          <w:noProof/>
        </w:rPr>
        <w:t>3</w:t>
      </w:r>
      <w:r>
        <w:rPr>
          <w:noProof/>
        </w:rPr>
        <w:fldChar w:fldCharType="end"/>
      </w:r>
      <w:r w:rsidR="006F65D5">
        <w:rPr>
          <w:noProof/>
        </w:rPr>
        <w:t>:</w:t>
      </w:r>
      <w:r w:rsidRPr="00BA6267">
        <w:t xml:space="preserve"> </w:t>
      </w:r>
      <w:r w:rsidR="00CA1875">
        <w:t>S</w:t>
      </w:r>
      <w:r>
        <w:t xml:space="preserve">ervice </w:t>
      </w:r>
      <w:r w:rsidR="00EA56B2">
        <w:t xml:space="preserve">goal </w:t>
      </w:r>
      <w:r>
        <w:t xml:space="preserve">risk </w:t>
      </w:r>
      <w:r w:rsidR="00CA1875">
        <w:t>assessment</w:t>
      </w:r>
      <w:bookmarkEnd w:id="16"/>
    </w:p>
    <w:tbl>
      <w:tblPr>
        <w:tblStyle w:val="TableGrid"/>
        <w:tblW w:w="9072" w:type="dxa"/>
        <w:tblInd w:w="-5" w:type="dxa"/>
        <w:tblCellMar>
          <w:top w:w="57" w:type="dxa"/>
          <w:bottom w:w="57" w:type="dxa"/>
        </w:tblCellMar>
        <w:tblLook w:val="04A0" w:firstRow="1" w:lastRow="0" w:firstColumn="1" w:lastColumn="0" w:noHBand="0" w:noVBand="1"/>
      </w:tblPr>
      <w:tblGrid>
        <w:gridCol w:w="1558"/>
        <w:gridCol w:w="1005"/>
        <w:gridCol w:w="1265"/>
        <w:gridCol w:w="5244"/>
      </w:tblGrid>
      <w:tr w:rsidR="00CA1875" w14:paraId="2D99B998" w14:textId="77777777" w:rsidTr="00FC0D94">
        <w:tc>
          <w:tcPr>
            <w:tcW w:w="15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39A5B4"/>
            <w:hideMark/>
          </w:tcPr>
          <w:p w14:paraId="7C523B53" w14:textId="77777777" w:rsidR="00CA1875" w:rsidRPr="00CF11D6" w:rsidRDefault="00CA1875" w:rsidP="00A50365">
            <w:pPr>
              <w:pStyle w:val="TableText"/>
              <w:tabs>
                <w:tab w:val="left" w:pos="142"/>
              </w:tabs>
              <w:jc w:val="both"/>
              <w:rPr>
                <w:b/>
              </w:rPr>
            </w:pPr>
            <w:bookmarkStart w:id="17" w:name="_Hlk102736171"/>
            <w:r w:rsidRPr="00CF11D6">
              <w:rPr>
                <w:b/>
              </w:rPr>
              <w:t xml:space="preserve">Score component </w:t>
            </w:r>
          </w:p>
        </w:tc>
        <w:tc>
          <w:tcPr>
            <w:tcW w:w="100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39A5B4"/>
            <w:hideMark/>
          </w:tcPr>
          <w:p w14:paraId="79BAE8B8" w14:textId="2FDA9C1B" w:rsidR="00CA1875" w:rsidRPr="00CF11D6" w:rsidRDefault="00CA1875" w:rsidP="00A50365">
            <w:pPr>
              <w:pStyle w:val="TableText"/>
              <w:tabs>
                <w:tab w:val="left" w:pos="142"/>
              </w:tabs>
              <w:jc w:val="both"/>
              <w:rPr>
                <w:b/>
              </w:rPr>
            </w:pPr>
            <w:r w:rsidRPr="00CF11D6">
              <w:rPr>
                <w:b/>
              </w:rPr>
              <w:t xml:space="preserve">Inherent Risk </w:t>
            </w:r>
            <w:r>
              <w:rPr>
                <w:b/>
              </w:rPr>
              <w:br/>
            </w:r>
          </w:p>
        </w:tc>
        <w:tc>
          <w:tcPr>
            <w:tcW w:w="126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39A5B4"/>
          </w:tcPr>
          <w:p w14:paraId="127EC791" w14:textId="528F3D5C" w:rsidR="00CA1875" w:rsidRPr="00CF11D6" w:rsidRDefault="00CA1875" w:rsidP="00A50365">
            <w:pPr>
              <w:pStyle w:val="TableText"/>
              <w:tabs>
                <w:tab w:val="left" w:pos="142"/>
              </w:tabs>
              <w:jc w:val="both"/>
              <w:rPr>
                <w:b/>
              </w:rPr>
            </w:pPr>
            <w:r w:rsidRPr="00CF11D6">
              <w:rPr>
                <w:b/>
              </w:rPr>
              <w:t xml:space="preserve">Residual risk </w:t>
            </w:r>
          </w:p>
        </w:tc>
        <w:tc>
          <w:tcPr>
            <w:tcW w:w="524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39A5B4"/>
            <w:hideMark/>
          </w:tcPr>
          <w:p w14:paraId="24BACEBC" w14:textId="77777777" w:rsidR="00CA1875" w:rsidRPr="00CF11D6" w:rsidRDefault="00CA1875" w:rsidP="00A50365">
            <w:pPr>
              <w:pStyle w:val="TableText"/>
              <w:tabs>
                <w:tab w:val="left" w:pos="142"/>
              </w:tabs>
              <w:jc w:val="both"/>
              <w:rPr>
                <w:b/>
              </w:rPr>
            </w:pPr>
            <w:r w:rsidRPr="00CF11D6">
              <w:rPr>
                <w:b/>
              </w:rPr>
              <w:t>Comment on rating</w:t>
            </w:r>
          </w:p>
        </w:tc>
      </w:tr>
      <w:tr w:rsidR="00CA1875" w14:paraId="3519F98A" w14:textId="77777777" w:rsidTr="00CE2080">
        <w:tc>
          <w:tcPr>
            <w:tcW w:w="15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7D71D801" w14:textId="77777777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  <w:r>
              <w:t xml:space="preserve">Probability </w:t>
            </w:r>
          </w:p>
        </w:tc>
        <w:tc>
          <w:tcPr>
            <w:tcW w:w="100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8BC3" w14:textId="654154AA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  <w:tc>
          <w:tcPr>
            <w:tcW w:w="126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9672D0" w14:textId="4ABA399F" w:rsidR="00CA1875" w:rsidRDefault="00CA1875" w:rsidP="00A50365">
            <w:pPr>
              <w:pStyle w:val="TableText"/>
              <w:tabs>
                <w:tab w:val="left" w:pos="142"/>
              </w:tabs>
              <w:jc w:val="both"/>
              <w:rPr>
                <w:lang w:val="en-US" w:eastAsia="en-US"/>
              </w:rPr>
            </w:pPr>
          </w:p>
        </w:tc>
        <w:tc>
          <w:tcPr>
            <w:tcW w:w="524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BF472B" w14:textId="3FC6DA87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</w:tr>
      <w:tr w:rsidR="00CA1875" w14:paraId="3F04865C" w14:textId="77777777" w:rsidTr="00CE2080">
        <w:tc>
          <w:tcPr>
            <w:tcW w:w="15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086F076" w14:textId="34440C6D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  <w:r>
              <w:t>Consequence</w:t>
            </w:r>
          </w:p>
        </w:tc>
        <w:tc>
          <w:tcPr>
            <w:tcW w:w="100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C3A3BB" w14:textId="7CF832E4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  <w:tc>
          <w:tcPr>
            <w:tcW w:w="126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6CEDA3" w14:textId="0FB3BA21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  <w:tc>
          <w:tcPr>
            <w:tcW w:w="524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E5629B" w14:textId="1659D7AD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</w:tr>
      <w:tr w:rsidR="00CA1875" w14:paraId="7C4C4EDC" w14:textId="77777777" w:rsidTr="00A50365">
        <w:tc>
          <w:tcPr>
            <w:tcW w:w="155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A35E26" w14:textId="77777777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  <w:r>
              <w:t>Risk</w:t>
            </w:r>
          </w:p>
        </w:tc>
        <w:tc>
          <w:tcPr>
            <w:tcW w:w="100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5FB2C5" w14:textId="23ACB90E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  <w:tc>
          <w:tcPr>
            <w:tcW w:w="126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59F6AD" w14:textId="58C549CA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  <w:tc>
          <w:tcPr>
            <w:tcW w:w="524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90CC9" w14:textId="77777777" w:rsidR="00CA1875" w:rsidRDefault="00CA1875" w:rsidP="00A50365">
            <w:pPr>
              <w:pStyle w:val="TableText"/>
              <w:tabs>
                <w:tab w:val="left" w:pos="142"/>
              </w:tabs>
              <w:jc w:val="both"/>
            </w:pPr>
          </w:p>
        </w:tc>
      </w:tr>
    </w:tbl>
    <w:bookmarkEnd w:id="17"/>
    <w:p w14:paraId="7DB0FB64" w14:textId="77777777" w:rsidR="00CE2080" w:rsidRPr="00CE2080" w:rsidRDefault="00CE2080" w:rsidP="00CE2080">
      <w:pPr>
        <w:jc w:val="right"/>
        <w:rPr>
          <w:rFonts w:asciiTheme="majorHAnsi" w:hAnsiTheme="majorHAnsi" w:cstheme="majorHAnsi"/>
          <w:sz w:val="22"/>
          <w:szCs w:val="22"/>
        </w:rPr>
      </w:pPr>
      <w:r w:rsidRPr="00CE2080">
        <w:rPr>
          <w:rFonts w:asciiTheme="majorHAnsi" w:hAnsiTheme="majorHAnsi" w:cstheme="majorHAnsi"/>
          <w:b/>
          <w:bCs/>
          <w:sz w:val="22"/>
          <w:szCs w:val="22"/>
        </w:rPr>
        <w:t>Source:</w:t>
      </w:r>
      <w:r w:rsidRPr="00CE2080">
        <w:rPr>
          <w:rFonts w:asciiTheme="majorHAnsi" w:hAnsiTheme="majorHAnsi" w:cstheme="majorHAnsi"/>
          <w:sz w:val="22"/>
          <w:szCs w:val="22"/>
        </w:rPr>
        <w:t xml:space="preserve"> </w:t>
      </w:r>
      <w:hyperlink r:id="rId22" w:history="1">
        <w:r w:rsidRPr="00CE2080">
          <w:rPr>
            <w:rStyle w:val="Hyperlink"/>
            <w:rFonts w:asciiTheme="majorHAnsi" w:hAnsiTheme="majorHAnsi" w:cstheme="majorHAnsi"/>
            <w:sz w:val="22"/>
            <w:szCs w:val="22"/>
          </w:rPr>
          <w:t>Simple scoring tool</w:t>
        </w:r>
      </w:hyperlink>
    </w:p>
    <w:p w14:paraId="09A93340" w14:textId="77777777" w:rsidR="00CE2080" w:rsidRPr="00CE2080" w:rsidRDefault="00CE2080" w:rsidP="00CE2080">
      <w:pPr>
        <w:rPr>
          <w:rFonts w:asciiTheme="majorHAnsi" w:hAnsiTheme="majorHAnsi" w:cstheme="majorHAnsi"/>
          <w:sz w:val="22"/>
          <w:szCs w:val="22"/>
        </w:rPr>
      </w:pPr>
    </w:p>
    <w:p w14:paraId="59E7DEAB" w14:textId="77777777" w:rsidR="00CA1875" w:rsidRPr="002A618D" w:rsidRDefault="00CA1875" w:rsidP="002A618D"/>
    <w:p w14:paraId="1183A2C4" w14:textId="50636D82" w:rsidR="0072586E" w:rsidRDefault="0047606B" w:rsidP="00D90371">
      <w:pPr>
        <w:pStyle w:val="Heading2-Calibri"/>
      </w:pPr>
      <w:bookmarkStart w:id="18" w:name="_Toc185244329"/>
      <w:r>
        <w:t>Background</w:t>
      </w:r>
      <w:bookmarkEnd w:id="18"/>
      <w:r>
        <w:t xml:space="preserve"> </w:t>
      </w:r>
      <w:r w:rsidR="005050D8">
        <w:t xml:space="preserve"> </w:t>
      </w:r>
    </w:p>
    <w:p w14:paraId="6F487002" w14:textId="77777777" w:rsidR="00266FCC" w:rsidRPr="00266FCC" w:rsidRDefault="00266FCC" w:rsidP="00266FCC">
      <w:pPr>
        <w:pStyle w:val="TableText"/>
      </w:pPr>
    </w:p>
    <w:p w14:paraId="04C15CFF" w14:textId="2A8DD4CE" w:rsidR="0072586E" w:rsidRDefault="009A40EE" w:rsidP="009A40EE">
      <w:pPr>
        <w:pStyle w:val="Heading3-Calibri"/>
      </w:pPr>
      <w:r>
        <w:t>Why is this activity needed?</w:t>
      </w:r>
    </w:p>
    <w:p w14:paraId="7D546AB0" w14:textId="5444E1D4" w:rsidR="009A40EE" w:rsidRDefault="009A40EE" w:rsidP="009A40EE">
      <w:pPr>
        <w:pStyle w:val="Body-Calibri"/>
      </w:pPr>
    </w:p>
    <w:p w14:paraId="1E29A7D9" w14:textId="3015A1F8" w:rsidR="009A40EE" w:rsidRDefault="009A40EE" w:rsidP="009A40EE">
      <w:pPr>
        <w:pStyle w:val="Heading3-Calibri"/>
      </w:pPr>
      <w:r>
        <w:t>What is the problem?</w:t>
      </w:r>
    </w:p>
    <w:p w14:paraId="1BBCABC0" w14:textId="6C8E5847" w:rsidR="009A40EE" w:rsidRDefault="009A40EE" w:rsidP="009A40EE">
      <w:pPr>
        <w:pStyle w:val="Body-Calibri"/>
      </w:pPr>
    </w:p>
    <w:p w14:paraId="44871020" w14:textId="77777777" w:rsidR="00A138FB" w:rsidRDefault="00A138FB" w:rsidP="00A138FB">
      <w:pPr>
        <w:pStyle w:val="Heading3-Calibri"/>
      </w:pPr>
      <w:r>
        <w:t>Photo of asset</w:t>
      </w:r>
    </w:p>
    <w:p w14:paraId="62422C52" w14:textId="3DA22DB3" w:rsidR="00CA1875" w:rsidRDefault="00CA1875" w:rsidP="00FC0D94">
      <w:pPr>
        <w:pStyle w:val="Caption"/>
        <w:jc w:val="center"/>
      </w:pPr>
      <w:bookmarkStart w:id="19" w:name="_Toc185244414"/>
      <w:r>
        <w:lastRenderedPageBreak/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 w:rsidR="006236E6">
        <w:rPr>
          <w:noProof/>
        </w:rPr>
        <w:t>4</w:t>
      </w:r>
      <w:r>
        <w:fldChar w:fldCharType="end"/>
      </w:r>
      <w:r w:rsidR="006F65D5">
        <w:t xml:space="preserve">: </w:t>
      </w:r>
      <w:r>
        <w:t>Photographic evidence</w:t>
      </w:r>
      <w:bookmarkEnd w:id="19"/>
    </w:p>
    <w:tbl>
      <w:tblPr>
        <w:tblStyle w:val="TableGrid"/>
        <w:tblW w:w="0" w:type="auto"/>
        <w:jc w:val="center"/>
        <w:tblLook w:val="04A0" w:firstRow="1" w:lastRow="0" w:firstColumn="1" w:lastColumn="0" w:noHBand="0" w:noVBand="1"/>
      </w:tblPr>
      <w:tblGrid>
        <w:gridCol w:w="4878"/>
        <w:gridCol w:w="4176"/>
      </w:tblGrid>
      <w:tr w:rsidR="00A10F7F" w14:paraId="09EB9A90" w14:textId="77777777" w:rsidTr="00CE2080">
        <w:trPr>
          <w:trHeight w:val="4177"/>
          <w:jc w:val="center"/>
        </w:trPr>
        <w:sdt>
          <w:sdtPr>
            <w:id w:val="-181213606"/>
            <w:showingPlcHdr/>
            <w:picture/>
          </w:sdtPr>
          <w:sdtContent>
            <w:tc>
              <w:tcPr>
                <w:tcW w:w="5241" w:type="dxa"/>
              </w:tcPr>
              <w:p w14:paraId="6F3A270E" w14:textId="77777777" w:rsidR="00A10F7F" w:rsidRDefault="00A10F7F" w:rsidP="00044CA2">
                <w:pPr>
                  <w:pStyle w:val="Body-Calibri"/>
                  <w:jc w:val="center"/>
                </w:pPr>
                <w:r>
                  <w:rPr>
                    <w:noProof/>
                  </w:rPr>
                  <w:drawing>
                    <wp:inline distT="0" distB="0" distL="0" distR="0" wp14:anchorId="4D9C0137" wp14:editId="32600E75">
                      <wp:extent cx="2609850" cy="2609850"/>
                      <wp:effectExtent l="0" t="0" r="0" b="0"/>
                      <wp:docPr id="8" name="Picture 5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5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609850" cy="260985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  <w:sdt>
          <w:sdtPr>
            <w:id w:val="-17927565"/>
            <w:showingPlcHdr/>
            <w:picture/>
          </w:sdtPr>
          <w:sdtContent>
            <w:tc>
              <w:tcPr>
                <w:tcW w:w="3576" w:type="dxa"/>
              </w:tcPr>
              <w:p w14:paraId="24F9457D" w14:textId="03F30ACC" w:rsidR="00A10F7F" w:rsidRDefault="00CA1875" w:rsidP="00044CA2">
                <w:pPr>
                  <w:pStyle w:val="Body-Calibri"/>
                </w:pPr>
                <w:r>
                  <w:rPr>
                    <w:noProof/>
                  </w:rPr>
                  <w:drawing>
                    <wp:inline distT="0" distB="0" distL="0" distR="0" wp14:anchorId="1DF1EB69" wp14:editId="35BF4121">
                      <wp:extent cx="2514600" cy="2514600"/>
                      <wp:effectExtent l="0" t="0" r="0" b="0"/>
                      <wp:docPr id="1023141182" name="Picture 6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6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514600" cy="251460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</w:tr>
      <w:tr w:rsidR="00A10F7F" w14:paraId="25E89B38" w14:textId="77777777" w:rsidTr="00CE2080">
        <w:trPr>
          <w:trHeight w:val="4201"/>
          <w:jc w:val="center"/>
        </w:trPr>
        <w:sdt>
          <w:sdtPr>
            <w:id w:val="-1244026810"/>
            <w:showingPlcHdr/>
            <w:picture/>
          </w:sdtPr>
          <w:sdtContent>
            <w:tc>
              <w:tcPr>
                <w:tcW w:w="5241" w:type="dxa"/>
              </w:tcPr>
              <w:p w14:paraId="2E954B19" w14:textId="77777777" w:rsidR="00A10F7F" w:rsidRDefault="00A10F7F" w:rsidP="00044CA2">
                <w:pPr>
                  <w:pStyle w:val="Body-Calibri"/>
                  <w:jc w:val="center"/>
                </w:pPr>
                <w:r>
                  <w:rPr>
                    <w:noProof/>
                  </w:rPr>
                  <w:drawing>
                    <wp:inline distT="0" distB="0" distL="0" distR="0" wp14:anchorId="6EF7E845" wp14:editId="467F5D4A">
                      <wp:extent cx="2590800" cy="2590800"/>
                      <wp:effectExtent l="0" t="0" r="0" b="0"/>
                      <wp:docPr id="10" name="Picture 6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6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590800" cy="259080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  <w:sdt>
          <w:sdtPr>
            <w:id w:val="1561519306"/>
            <w:showingPlcHdr/>
            <w:picture/>
          </w:sdtPr>
          <w:sdtContent>
            <w:tc>
              <w:tcPr>
                <w:tcW w:w="3576" w:type="dxa"/>
              </w:tcPr>
              <w:p w14:paraId="306ECE2F" w14:textId="39C415EF" w:rsidR="00A10F7F" w:rsidRDefault="00CA1875" w:rsidP="00044CA2">
                <w:pPr>
                  <w:pStyle w:val="Body-Calibri"/>
                </w:pPr>
                <w:r>
                  <w:rPr>
                    <w:noProof/>
                  </w:rPr>
                  <w:drawing>
                    <wp:inline distT="0" distB="0" distL="0" distR="0" wp14:anchorId="328A3915" wp14:editId="78CD1143">
                      <wp:extent cx="2505075" cy="2505075"/>
                      <wp:effectExtent l="0" t="0" r="9525" b="9525"/>
                      <wp:docPr id="2105671399" name="Picture 6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6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505075" cy="250507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</w:tr>
      <w:tr w:rsidR="00A10F7F" w14:paraId="79852C66" w14:textId="77777777" w:rsidTr="00CE2080">
        <w:trPr>
          <w:trHeight w:val="4177"/>
          <w:jc w:val="center"/>
        </w:trPr>
        <w:sdt>
          <w:sdtPr>
            <w:id w:val="2147313229"/>
            <w:showingPlcHdr/>
            <w:picture/>
          </w:sdtPr>
          <w:sdtContent>
            <w:tc>
              <w:tcPr>
                <w:tcW w:w="5241" w:type="dxa"/>
              </w:tcPr>
              <w:p w14:paraId="67978B62" w14:textId="77777777" w:rsidR="00A10F7F" w:rsidRDefault="00A10F7F" w:rsidP="00044CA2">
                <w:pPr>
                  <w:pStyle w:val="Body-Calibri"/>
                  <w:jc w:val="center"/>
                </w:pPr>
                <w:r>
                  <w:rPr>
                    <w:noProof/>
                  </w:rPr>
                  <w:drawing>
                    <wp:inline distT="0" distB="0" distL="0" distR="0" wp14:anchorId="24301C71" wp14:editId="3577C32E">
                      <wp:extent cx="2514600" cy="2514600"/>
                      <wp:effectExtent l="0" t="0" r="0" b="0"/>
                      <wp:docPr id="11" name="Picture 7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7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514600" cy="251460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  <w:sdt>
          <w:sdtPr>
            <w:id w:val="-422876820"/>
            <w:showingPlcHdr/>
            <w:picture/>
          </w:sdtPr>
          <w:sdtContent>
            <w:tc>
              <w:tcPr>
                <w:tcW w:w="3576" w:type="dxa"/>
              </w:tcPr>
              <w:p w14:paraId="3BCB18DA" w14:textId="58E3C0E0" w:rsidR="00A10F7F" w:rsidRDefault="00CA1875" w:rsidP="00044CA2">
                <w:pPr>
                  <w:pStyle w:val="Body-Calibri"/>
                </w:pPr>
                <w:r>
                  <w:rPr>
                    <w:noProof/>
                  </w:rPr>
                  <w:drawing>
                    <wp:inline distT="0" distB="0" distL="0" distR="0" wp14:anchorId="346B3CF9" wp14:editId="0CC950E2">
                      <wp:extent cx="2514600" cy="2514600"/>
                      <wp:effectExtent l="0" t="0" r="0" b="0"/>
                      <wp:docPr id="1093602653" name="Picture 8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8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2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2514600" cy="251460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tc>
          </w:sdtContent>
        </w:sdt>
      </w:tr>
    </w:tbl>
    <w:p w14:paraId="0C8276F7" w14:textId="77777777" w:rsidR="00A138FB" w:rsidRPr="00A138FB" w:rsidRDefault="00A138FB" w:rsidP="00A138FB">
      <w:pPr>
        <w:pStyle w:val="Body-Calibri"/>
      </w:pPr>
    </w:p>
    <w:p w14:paraId="48F369EE" w14:textId="3A840BBA" w:rsidR="009A40EE" w:rsidRDefault="009A40EE" w:rsidP="009A40EE">
      <w:pPr>
        <w:pStyle w:val="Heading3-Calibri"/>
      </w:pPr>
      <w:r>
        <w:lastRenderedPageBreak/>
        <w:t xml:space="preserve">Location map </w:t>
      </w:r>
    </w:p>
    <w:p w14:paraId="210660FE" w14:textId="69E9E0D7" w:rsidR="00DD3974" w:rsidRDefault="00103DDB" w:rsidP="00A10F7F">
      <w:pPr>
        <w:pStyle w:val="Body-Calibri"/>
        <w:jc w:val="center"/>
      </w:pPr>
      <w:r>
        <w:rPr>
          <w:noProof/>
        </w:rPr>
        <w:drawing>
          <wp:inline distT="0" distB="0" distL="0" distR="0" wp14:anchorId="31D1B649" wp14:editId="554AEAE8">
            <wp:extent cx="2514600" cy="2514600"/>
            <wp:effectExtent l="0" t="0" r="0" b="0"/>
            <wp:docPr id="984710669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2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14600" cy="2514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AE3CB0E" w14:textId="653D4559" w:rsidR="008A48B2" w:rsidRDefault="008A48B2" w:rsidP="002A618D">
      <w:pPr>
        <w:pStyle w:val="Caption"/>
        <w:jc w:val="center"/>
      </w:pPr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0407C4">
        <w:rPr>
          <w:noProof/>
        </w:rPr>
        <w:t>1</w:t>
      </w:r>
      <w:r>
        <w:fldChar w:fldCharType="end"/>
      </w:r>
      <w:r>
        <w:t xml:space="preserve"> - Location of the </w:t>
      </w:r>
      <w:proofErr w:type="gramStart"/>
      <w:r>
        <w:t>project</w:t>
      </w:r>
      <w:proofErr w:type="gramEnd"/>
    </w:p>
    <w:p w14:paraId="231DA96B" w14:textId="3ECB3369" w:rsidR="009A40EE" w:rsidRPr="00DD3974" w:rsidRDefault="009A40EE" w:rsidP="009A40EE">
      <w:pPr>
        <w:pStyle w:val="Heading3-Calibri"/>
      </w:pPr>
      <w:r>
        <w:t xml:space="preserve">Network </w:t>
      </w:r>
      <w:r w:rsidR="00103DDB">
        <w:t>diagram.</w:t>
      </w:r>
      <w:r>
        <w:t xml:space="preserve"> </w:t>
      </w:r>
    </w:p>
    <w:p w14:paraId="78BED865" w14:textId="2DE296AF" w:rsidR="00FC0D94" w:rsidRDefault="00103DDB" w:rsidP="00103DDB">
      <w:pPr>
        <w:pStyle w:val="Caption"/>
        <w:spacing w:before="0" w:after="0"/>
        <w:jc w:val="center"/>
      </w:pPr>
      <w:r>
        <w:rPr>
          <w:noProof/>
        </w:rPr>
        <w:drawing>
          <wp:inline distT="0" distB="0" distL="0" distR="0" wp14:anchorId="1F701312" wp14:editId="299850C3">
            <wp:extent cx="2514600" cy="2514600"/>
            <wp:effectExtent l="0" t="0" r="0" b="0"/>
            <wp:docPr id="1271241954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2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14600" cy="2514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bookmarkStart w:id="20" w:name="_Toc96421408"/>
    </w:p>
    <w:p w14:paraId="0A42FC01" w14:textId="3D660B71" w:rsidR="00126C01" w:rsidRDefault="00126C01" w:rsidP="002A618D">
      <w:pPr>
        <w:pStyle w:val="Caption"/>
        <w:jc w:val="center"/>
      </w:pPr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0407C4">
        <w:rPr>
          <w:noProof/>
        </w:rPr>
        <w:t>2</w:t>
      </w:r>
      <w:r>
        <w:fldChar w:fldCharType="end"/>
      </w:r>
      <w:r>
        <w:t xml:space="preserve"> - </w:t>
      </w:r>
      <w:r w:rsidRPr="00914FFD">
        <w:t xml:space="preserve">Network </w:t>
      </w:r>
      <w:proofErr w:type="gramStart"/>
      <w:r w:rsidRPr="00914FFD">
        <w:t>diagram</w:t>
      </w:r>
      <w:proofErr w:type="gramEnd"/>
      <w:r w:rsidRPr="00914FFD">
        <w:t xml:space="preserve"> </w:t>
      </w:r>
    </w:p>
    <w:p w14:paraId="28BA09DA" w14:textId="32FF5B96" w:rsidR="00CA1875" w:rsidRDefault="00A10F7F" w:rsidP="00CA1875">
      <w:pPr>
        <w:pStyle w:val="Heading2-Calibri"/>
      </w:pPr>
      <w:bookmarkStart w:id="21" w:name="_Toc185244330"/>
      <w:r w:rsidRPr="00216C0B">
        <w:t>Project Drivers</w:t>
      </w:r>
      <w:bookmarkEnd w:id="20"/>
      <w:bookmarkEnd w:id="21"/>
    </w:p>
    <w:p w14:paraId="6596A2C6" w14:textId="67D10286" w:rsidR="00FC0D94" w:rsidRDefault="00CA1875" w:rsidP="00FC0D94">
      <w:pPr>
        <w:pStyle w:val="Caption"/>
        <w:jc w:val="center"/>
      </w:pPr>
      <w:bookmarkStart w:id="22" w:name="_Toc132286603"/>
      <w:bookmarkStart w:id="23" w:name="_Toc185244415"/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 w:rsidR="006236E6">
        <w:rPr>
          <w:noProof/>
        </w:rPr>
        <w:t>5</w:t>
      </w:r>
      <w:r>
        <w:fldChar w:fldCharType="end"/>
      </w:r>
      <w:r w:rsidR="006F65D5">
        <w:t xml:space="preserve">: </w:t>
      </w:r>
      <w:r>
        <w:t>Project drivers</w:t>
      </w:r>
      <w:bookmarkStart w:id="24" w:name="_Hlk96414821"/>
      <w:bookmarkEnd w:id="22"/>
      <w:bookmarkEnd w:id="23"/>
      <w:r w:rsidR="00A10F7F">
        <w:t xml:space="preserve"> </w:t>
      </w:r>
    </w:p>
    <w:tbl>
      <w:tblPr>
        <w:tblStyle w:val="TableGrid"/>
        <w:tblpPr w:leftFromText="180" w:rightFromText="180" w:vertAnchor="text" w:tblpXSpec="center" w:tblpY="1"/>
        <w:tblOverlap w:val="never"/>
        <w:tblW w:w="7796" w:type="dxa"/>
        <w:tblLook w:val="04A0" w:firstRow="1" w:lastRow="0" w:firstColumn="1" w:lastColumn="0" w:noHBand="0" w:noVBand="1"/>
      </w:tblPr>
      <w:tblGrid>
        <w:gridCol w:w="2689"/>
        <w:gridCol w:w="5107"/>
      </w:tblGrid>
      <w:tr w:rsidR="00FC0D94" w14:paraId="14F55CD5" w14:textId="77777777" w:rsidTr="00FC0D94">
        <w:trPr>
          <w:trHeight w:val="106"/>
        </w:trPr>
        <w:tc>
          <w:tcPr>
            <w:tcW w:w="2689" w:type="dxa"/>
            <w:shd w:val="clear" w:color="auto" w:fill="39A5B4"/>
            <w:vAlign w:val="center"/>
          </w:tcPr>
          <w:p w14:paraId="5EEF7E6A" w14:textId="77777777" w:rsidR="00FC0D94" w:rsidRPr="003266A1" w:rsidRDefault="00FC0D94" w:rsidP="00A50365">
            <w:pPr>
              <w:pStyle w:val="Body-Calibri"/>
              <w:spacing w:after="0"/>
              <w:jc w:val="center"/>
              <w:rPr>
                <w:b/>
                <w:bCs/>
              </w:rPr>
            </w:pPr>
            <w:r w:rsidRPr="003266A1">
              <w:rPr>
                <w:b/>
                <w:bCs/>
              </w:rPr>
              <w:t>Drivers</w:t>
            </w:r>
          </w:p>
        </w:tc>
        <w:tc>
          <w:tcPr>
            <w:tcW w:w="5107" w:type="dxa"/>
            <w:shd w:val="clear" w:color="auto" w:fill="39A5B4"/>
            <w:vAlign w:val="center"/>
          </w:tcPr>
          <w:p w14:paraId="24D18559" w14:textId="77777777" w:rsidR="00FC0D94" w:rsidRPr="003266A1" w:rsidRDefault="00FC0D94" w:rsidP="00A50365">
            <w:pPr>
              <w:pStyle w:val="Body-Calibri"/>
              <w:spacing w:after="0"/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Description</w:t>
            </w:r>
          </w:p>
        </w:tc>
      </w:tr>
      <w:tr w:rsidR="00FC0D94" w14:paraId="53932F1E" w14:textId="77777777" w:rsidTr="00FC0D94">
        <w:tc>
          <w:tcPr>
            <w:tcW w:w="2689" w:type="dxa"/>
          </w:tcPr>
          <w:p w14:paraId="23F72562" w14:textId="77777777" w:rsidR="00FC0D94" w:rsidRDefault="00FC0D94" w:rsidP="00A50365">
            <w:pPr>
              <w:pStyle w:val="Body-Calibri"/>
              <w:spacing w:after="0"/>
            </w:pPr>
            <w:r w:rsidRPr="00D46792">
              <w:t>Asset condition</w:t>
            </w:r>
          </w:p>
        </w:tc>
        <w:tc>
          <w:tcPr>
            <w:tcW w:w="5107" w:type="dxa"/>
          </w:tcPr>
          <w:p w14:paraId="5B61D773" w14:textId="77777777" w:rsidR="00FC0D94" w:rsidRDefault="00FC0D94" w:rsidP="00A50365">
            <w:pPr>
              <w:pStyle w:val="Body-Calibri"/>
              <w:spacing w:after="0"/>
            </w:pPr>
          </w:p>
        </w:tc>
      </w:tr>
      <w:tr w:rsidR="00FC0D94" w14:paraId="2E4C5AA2" w14:textId="77777777" w:rsidTr="00FC0D94">
        <w:tc>
          <w:tcPr>
            <w:tcW w:w="2689" w:type="dxa"/>
          </w:tcPr>
          <w:p w14:paraId="508371A8" w14:textId="77777777" w:rsidR="00FC0D94" w:rsidRDefault="00FC0D94" w:rsidP="00A50365">
            <w:pPr>
              <w:pStyle w:val="Body-Calibri"/>
              <w:spacing w:after="0"/>
            </w:pPr>
            <w:r w:rsidRPr="00D46792">
              <w:t xml:space="preserve">Maintenance and repairs </w:t>
            </w:r>
          </w:p>
        </w:tc>
        <w:tc>
          <w:tcPr>
            <w:tcW w:w="5107" w:type="dxa"/>
          </w:tcPr>
          <w:p w14:paraId="5DAC191D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792A2495" w14:textId="77777777" w:rsidTr="00FC0D94">
        <w:tc>
          <w:tcPr>
            <w:tcW w:w="2689" w:type="dxa"/>
          </w:tcPr>
          <w:p w14:paraId="423DBE4F" w14:textId="77777777" w:rsidR="00FC0D94" w:rsidRPr="00D46792" w:rsidRDefault="00FC0D94" w:rsidP="00A50365">
            <w:pPr>
              <w:pStyle w:val="Body-Calibri"/>
              <w:spacing w:after="0"/>
            </w:pPr>
            <w:r w:rsidRPr="007D7E3D">
              <w:t>Asset performance</w:t>
            </w:r>
          </w:p>
        </w:tc>
        <w:tc>
          <w:tcPr>
            <w:tcW w:w="5107" w:type="dxa"/>
          </w:tcPr>
          <w:p w14:paraId="55BAC526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4FF8E851" w14:textId="77777777" w:rsidTr="00FC0D94">
        <w:tc>
          <w:tcPr>
            <w:tcW w:w="2689" w:type="dxa"/>
          </w:tcPr>
          <w:p w14:paraId="60CA69E7" w14:textId="77777777" w:rsidR="00FC0D94" w:rsidRPr="00D46792" w:rsidRDefault="00FC0D94" w:rsidP="00A50365">
            <w:pPr>
              <w:pStyle w:val="Body-Calibri"/>
              <w:spacing w:after="0"/>
            </w:pPr>
            <w:r w:rsidRPr="007D7E3D">
              <w:t>Customer complaints</w:t>
            </w:r>
          </w:p>
        </w:tc>
        <w:tc>
          <w:tcPr>
            <w:tcW w:w="5107" w:type="dxa"/>
          </w:tcPr>
          <w:p w14:paraId="504DB3D6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0C8674BC" w14:textId="77777777" w:rsidTr="00FC0D94">
        <w:tc>
          <w:tcPr>
            <w:tcW w:w="2689" w:type="dxa"/>
          </w:tcPr>
          <w:p w14:paraId="1AF54185" w14:textId="77777777" w:rsidR="00FC0D94" w:rsidRPr="007D7E3D" w:rsidRDefault="00FC0D94" w:rsidP="00A50365">
            <w:pPr>
              <w:pStyle w:val="Body-Calibri"/>
              <w:spacing w:after="0"/>
            </w:pPr>
            <w:r>
              <w:t>Growth</w:t>
            </w:r>
          </w:p>
        </w:tc>
        <w:tc>
          <w:tcPr>
            <w:tcW w:w="5107" w:type="dxa"/>
          </w:tcPr>
          <w:p w14:paraId="4DDF59D7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2589F3A3" w14:textId="77777777" w:rsidTr="00FC0D94">
        <w:tc>
          <w:tcPr>
            <w:tcW w:w="2689" w:type="dxa"/>
          </w:tcPr>
          <w:p w14:paraId="1D390BCB" w14:textId="77777777" w:rsidR="00FC0D94" w:rsidRDefault="00FC0D94" w:rsidP="00A50365">
            <w:pPr>
              <w:pStyle w:val="Body-Calibri"/>
              <w:spacing w:after="0"/>
            </w:pPr>
            <w:r w:rsidRPr="007D7E3D">
              <w:t>Incidents</w:t>
            </w:r>
          </w:p>
        </w:tc>
        <w:tc>
          <w:tcPr>
            <w:tcW w:w="5107" w:type="dxa"/>
          </w:tcPr>
          <w:p w14:paraId="308626C4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633BD24C" w14:textId="77777777" w:rsidTr="00FC0D94">
        <w:tc>
          <w:tcPr>
            <w:tcW w:w="2689" w:type="dxa"/>
          </w:tcPr>
          <w:p w14:paraId="3854842A" w14:textId="77777777" w:rsidR="00FC0D94" w:rsidRPr="007D7E3D" w:rsidRDefault="00FC0D94" w:rsidP="00A50365">
            <w:pPr>
              <w:pStyle w:val="Body-Calibri"/>
              <w:spacing w:after="0"/>
            </w:pPr>
            <w:r w:rsidRPr="007D7E3D">
              <w:t>Environmental impacts</w:t>
            </w:r>
          </w:p>
        </w:tc>
        <w:tc>
          <w:tcPr>
            <w:tcW w:w="5107" w:type="dxa"/>
          </w:tcPr>
          <w:p w14:paraId="1D5F11D5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  <w:tr w:rsidR="00FC0D94" w14:paraId="62BF4050" w14:textId="77777777" w:rsidTr="00FC0D94">
        <w:tc>
          <w:tcPr>
            <w:tcW w:w="2689" w:type="dxa"/>
          </w:tcPr>
          <w:p w14:paraId="08FF971D" w14:textId="77777777" w:rsidR="00FC0D94" w:rsidRPr="007D7E3D" w:rsidRDefault="00FC0D94" w:rsidP="00A50365">
            <w:pPr>
              <w:pStyle w:val="Body-Calibri"/>
              <w:spacing w:after="0"/>
            </w:pPr>
            <w:r>
              <w:t>Cultural impacts</w:t>
            </w:r>
          </w:p>
        </w:tc>
        <w:tc>
          <w:tcPr>
            <w:tcW w:w="5107" w:type="dxa"/>
          </w:tcPr>
          <w:p w14:paraId="5054DD6B" w14:textId="77777777" w:rsidR="00FC0D94" w:rsidRDefault="00FC0D94" w:rsidP="00A50365">
            <w:pPr>
              <w:pStyle w:val="Body-Calibri"/>
              <w:spacing w:after="0"/>
              <w:jc w:val="both"/>
            </w:pPr>
          </w:p>
        </w:tc>
      </w:tr>
    </w:tbl>
    <w:p w14:paraId="294F96C5" w14:textId="0640234B" w:rsidR="00A10F7F" w:rsidRDefault="00A10F7F" w:rsidP="00A10F7F">
      <w:pPr>
        <w:pStyle w:val="Heading3-Calibri"/>
        <w:numPr>
          <w:ilvl w:val="0"/>
          <w:numId w:val="0"/>
        </w:numPr>
        <w:ind w:left="709"/>
      </w:pPr>
    </w:p>
    <w:bookmarkEnd w:id="24"/>
    <w:p w14:paraId="5F4C466A" w14:textId="77777777" w:rsidR="00FC0D94" w:rsidRDefault="00FC0D94" w:rsidP="00FC0D94">
      <w:pPr>
        <w:pStyle w:val="Heading2-Calibri"/>
        <w:numPr>
          <w:ilvl w:val="0"/>
          <w:numId w:val="0"/>
        </w:numPr>
        <w:ind w:left="709"/>
      </w:pPr>
    </w:p>
    <w:p w14:paraId="19DA5244" w14:textId="77777777" w:rsidR="00FC0D94" w:rsidRDefault="00FC0D94" w:rsidP="00FC0D94">
      <w:pPr>
        <w:pStyle w:val="Heading2-Calibri"/>
        <w:numPr>
          <w:ilvl w:val="0"/>
          <w:numId w:val="0"/>
        </w:numPr>
        <w:ind w:left="709"/>
      </w:pPr>
    </w:p>
    <w:p w14:paraId="05279EBC" w14:textId="77777777" w:rsidR="00FC0D94" w:rsidRDefault="00FC0D94" w:rsidP="00FC0D94">
      <w:pPr>
        <w:pStyle w:val="Body-Calibri"/>
      </w:pPr>
    </w:p>
    <w:p w14:paraId="5211B623" w14:textId="77777777" w:rsidR="00FC0D94" w:rsidRDefault="00FC0D94" w:rsidP="00FC0D94">
      <w:pPr>
        <w:pStyle w:val="Body-Calibri"/>
      </w:pPr>
    </w:p>
    <w:p w14:paraId="1D9C0A34" w14:textId="77777777" w:rsidR="00FC0D94" w:rsidRPr="00FC0D94" w:rsidRDefault="00FC0D94" w:rsidP="00FC0D94">
      <w:pPr>
        <w:pStyle w:val="Body-Calibri"/>
      </w:pPr>
    </w:p>
    <w:p w14:paraId="380B6DEB" w14:textId="77777777" w:rsidR="00FC0D94" w:rsidRDefault="00FC0D94" w:rsidP="00FC0D94">
      <w:pPr>
        <w:pStyle w:val="Heading2-Calibri"/>
        <w:numPr>
          <w:ilvl w:val="0"/>
          <w:numId w:val="0"/>
        </w:numPr>
        <w:ind w:left="709"/>
      </w:pPr>
    </w:p>
    <w:p w14:paraId="5DFEF3C4" w14:textId="77777777" w:rsidR="00FC0D94" w:rsidRPr="00FC0D94" w:rsidRDefault="00FC0D94" w:rsidP="00FC0D94">
      <w:pPr>
        <w:pStyle w:val="Body-Calibri"/>
      </w:pPr>
    </w:p>
    <w:p w14:paraId="322DFB0A" w14:textId="21A0FCB5" w:rsidR="00C278F9" w:rsidRDefault="00920870" w:rsidP="00C278F9">
      <w:pPr>
        <w:pStyle w:val="Heading2-Calibri"/>
      </w:pPr>
      <w:bookmarkStart w:id="25" w:name="_Toc185244331"/>
      <w:r>
        <w:t>Activity objective</w:t>
      </w:r>
      <w:bookmarkEnd w:id="25"/>
      <w:r>
        <w:t xml:space="preserve"> </w:t>
      </w:r>
    </w:p>
    <w:p w14:paraId="20B52E2F" w14:textId="3F385B82" w:rsidR="00C278F9" w:rsidRDefault="00C278F9" w:rsidP="00C278F9">
      <w:pPr>
        <w:pStyle w:val="Body-Calibri"/>
      </w:pPr>
    </w:p>
    <w:p w14:paraId="232EF198" w14:textId="3DB63B5C" w:rsidR="00C278F9" w:rsidRDefault="00C278F9" w:rsidP="00C278F9">
      <w:pPr>
        <w:pStyle w:val="Heading2-Calibri"/>
      </w:pPr>
      <w:bookmarkStart w:id="26" w:name="_Toc185244332"/>
      <w:r>
        <w:t>Performance requirements</w:t>
      </w:r>
      <w:r w:rsidR="00920870">
        <w:t xml:space="preserve"> and design criteria</w:t>
      </w:r>
      <w:bookmarkEnd w:id="26"/>
      <w:r>
        <w:t xml:space="preserve"> </w:t>
      </w:r>
    </w:p>
    <w:p w14:paraId="40EC5DAE" w14:textId="1DC3ABF9" w:rsidR="00C278F9" w:rsidRDefault="00CE2080" w:rsidP="00C278F9">
      <w:pPr>
        <w:pStyle w:val="Heading2-Calibri"/>
      </w:pPr>
      <w:r>
        <w:t xml:space="preserve"> </w:t>
      </w:r>
      <w:bookmarkStart w:id="27" w:name="_Toc185244333"/>
      <w:r w:rsidR="00C278F9">
        <w:t>Scope of work</w:t>
      </w:r>
      <w:bookmarkEnd w:id="27"/>
      <w:r w:rsidR="00C278F9">
        <w:t xml:space="preserve"> </w:t>
      </w:r>
    </w:p>
    <w:p w14:paraId="1E1A5153" w14:textId="6B1DE55C" w:rsidR="00C278F9" w:rsidRDefault="002D6B14" w:rsidP="002D6B14">
      <w:pPr>
        <w:pStyle w:val="Heading3-Calibri"/>
      </w:pPr>
      <w:r>
        <w:t>Key activities in scope</w:t>
      </w:r>
    </w:p>
    <w:p w14:paraId="6CED6A8F" w14:textId="77777777" w:rsidR="002D6B14" w:rsidRDefault="002D6B14" w:rsidP="002D6B14">
      <w:pPr>
        <w:pStyle w:val="Body-Calibri"/>
      </w:pPr>
    </w:p>
    <w:p w14:paraId="74F4EC89" w14:textId="2EF6CC79" w:rsidR="002D6B14" w:rsidRDefault="002D6B14" w:rsidP="002D6B14">
      <w:pPr>
        <w:pStyle w:val="Heading3-Calibri"/>
      </w:pPr>
      <w:r>
        <w:t>Key activities out of scope</w:t>
      </w:r>
    </w:p>
    <w:p w14:paraId="48D859B8" w14:textId="77777777" w:rsidR="002D6B14" w:rsidRPr="002D6B14" w:rsidRDefault="002D6B14" w:rsidP="002D6B14">
      <w:pPr>
        <w:pStyle w:val="Body-Calibri"/>
      </w:pPr>
    </w:p>
    <w:p w14:paraId="72AEAFA5" w14:textId="625464A0" w:rsidR="00C278F9" w:rsidRDefault="00C278F9" w:rsidP="00C278F9">
      <w:pPr>
        <w:pStyle w:val="Heading2-Calibri"/>
      </w:pPr>
      <w:bookmarkStart w:id="28" w:name="_Toc185244334"/>
      <w:r>
        <w:t>Key dates</w:t>
      </w:r>
      <w:bookmarkEnd w:id="28"/>
    </w:p>
    <w:p w14:paraId="1788E50E" w14:textId="77777777" w:rsidR="00C278F9" w:rsidRDefault="00C278F9" w:rsidP="00C278F9">
      <w:pPr>
        <w:pStyle w:val="Body-Calibri"/>
      </w:pPr>
    </w:p>
    <w:p w14:paraId="001B1CBC" w14:textId="26BE37D4" w:rsidR="00A10F7F" w:rsidRDefault="00D06362" w:rsidP="0062407C">
      <w:pPr>
        <w:pStyle w:val="Heading2-Calibri"/>
      </w:pPr>
      <w:bookmarkStart w:id="29" w:name="_Toc96421414"/>
      <w:bookmarkStart w:id="30" w:name="_Toc185244335"/>
      <w:r>
        <w:t>C</w:t>
      </w:r>
      <w:r w:rsidR="00A10F7F">
        <w:t>ost estimate</w:t>
      </w:r>
      <w:bookmarkEnd w:id="29"/>
      <w:bookmarkEnd w:id="30"/>
    </w:p>
    <w:p w14:paraId="22307AF0" w14:textId="0E5EADAD" w:rsidR="00642EB8" w:rsidRPr="00642EB8" w:rsidRDefault="00642EB8" w:rsidP="00642EB8">
      <w:pPr>
        <w:pStyle w:val="Heading3-Calibri"/>
      </w:pPr>
      <w:r>
        <w:t>Total cost estimate</w:t>
      </w:r>
    </w:p>
    <w:p w14:paraId="293F13BD" w14:textId="661BC5BB" w:rsidR="009F5175" w:rsidRDefault="00A10F7F" w:rsidP="00C278F9">
      <w:pPr>
        <w:pStyle w:val="Body-Calibri"/>
      </w:pPr>
      <w:r>
        <w:t xml:space="preserve">The </w:t>
      </w:r>
      <w:r>
        <w:fldChar w:fldCharType="begin"/>
      </w:r>
      <w:r>
        <w:instrText xml:space="preserve"> </w:instrText>
      </w:r>
      <w:r w:rsidRPr="006331F7">
        <w:instrText>COST_LEVEL</w:instrText>
      </w:r>
      <w:r>
        <w:instrText xml:space="preserve"> </w:instrText>
      </w:r>
      <w:r>
        <w:fldChar w:fldCharType="separate"/>
      </w:r>
      <w:r>
        <w:fldChar w:fldCharType="end"/>
      </w:r>
      <w:sdt>
        <w:sdtPr>
          <w:alias w:val="Level cost estimated"/>
          <w:tag w:val="Level_cost"/>
          <w:id w:val="-1682738393"/>
          <w:placeholder>
            <w:docPart w:val="7686C0295FFA4089969C45872053273B"/>
          </w:placeholder>
          <w15:color w:val="3366FF"/>
          <w:dropDownList>
            <w:listItem w:value="Choose an item."/>
            <w:listItem w:displayText="Level 1" w:value="Level 1"/>
            <w:listItem w:displayText="Level 2" w:value="Level 2"/>
            <w:listItem w:displayText="Level 3" w:value="Level 3"/>
            <w:listItem w:displayText="Level 4" w:value="Level 4"/>
          </w:dropDownList>
        </w:sdtPr>
        <w:sdtContent>
          <w:r w:rsidR="00106FEA">
            <w:t>Level 1</w:t>
          </w:r>
        </w:sdtContent>
      </w:sdt>
      <w:r>
        <w:t xml:space="preserve"> </w:t>
      </w:r>
      <w:r w:rsidR="00642EB8">
        <w:t xml:space="preserve">total </w:t>
      </w:r>
      <w:r w:rsidR="00C278F9">
        <w:t xml:space="preserve">cost estimate </w:t>
      </w:r>
      <w:r w:rsidR="009F5175">
        <w:t>is $</w:t>
      </w:r>
    </w:p>
    <w:p w14:paraId="442B9129" w14:textId="5C887510" w:rsidR="000B040B" w:rsidRDefault="000B040B" w:rsidP="00C278F9">
      <w:pPr>
        <w:pStyle w:val="Body-Calibri"/>
      </w:pPr>
      <w:r>
        <w:t xml:space="preserve">The cost estimate was based on the template in the </w:t>
      </w:r>
      <w:hyperlink r:id="rId24" w:history="1">
        <w:r w:rsidRPr="00E65045">
          <w:rPr>
            <w:rStyle w:val="Hyperlink"/>
          </w:rPr>
          <w:t>Cost Estimation Manual</w:t>
        </w:r>
      </w:hyperlink>
      <w:r>
        <w:t xml:space="preserve">. </w:t>
      </w:r>
    </w:p>
    <w:p w14:paraId="0CC0781C" w14:textId="15E5A09D" w:rsidR="002D6B14" w:rsidRDefault="009F5175" w:rsidP="00C278F9">
      <w:pPr>
        <w:pStyle w:val="Body-Calibri"/>
      </w:pPr>
      <w:r>
        <w:t xml:space="preserve">For a breakdown on this estimate, refer to </w:t>
      </w:r>
      <w:r w:rsidR="00C006BF">
        <w:t xml:space="preserve">Appendix </w:t>
      </w:r>
      <w:r w:rsidR="00D979FC">
        <w:t>B</w:t>
      </w:r>
      <w:r>
        <w:t xml:space="preserve">: </w:t>
      </w:r>
      <w:r w:rsidR="00920870">
        <w:t xml:space="preserve">Cost estimate. </w:t>
      </w:r>
    </w:p>
    <w:p w14:paraId="6C1691B1" w14:textId="7E0D0D1B" w:rsidR="002D6B14" w:rsidRDefault="002D6B14" w:rsidP="002D6B14">
      <w:pPr>
        <w:pStyle w:val="Heading3-Calibri"/>
      </w:pPr>
      <w:r>
        <w:t xml:space="preserve">Breakdown of physical works </w:t>
      </w:r>
      <w:proofErr w:type="gramStart"/>
      <w:r>
        <w:t>estimate</w:t>
      </w:r>
      <w:proofErr w:type="gramEnd"/>
      <w:r w:rsidR="005734CA">
        <w:t xml:space="preserve"> </w:t>
      </w:r>
    </w:p>
    <w:p w14:paraId="6F4EAB5E" w14:textId="248B8E51" w:rsidR="002D6B14" w:rsidRDefault="002D6B14" w:rsidP="002D6B14">
      <w:pPr>
        <w:pStyle w:val="Body-Calibri"/>
      </w:pPr>
      <w:r>
        <w:t xml:space="preserve">The </w:t>
      </w:r>
      <w:sdt>
        <w:sdtPr>
          <w:alias w:val="Level cost estimated"/>
          <w:tag w:val="Level_cost"/>
          <w:id w:val="-619992568"/>
          <w:placeholder>
            <w:docPart w:val="05658FCF6BF74D8A8346E4FE2B6E50D0"/>
          </w:placeholder>
          <w15:color w:val="3366FF"/>
          <w:dropDownList>
            <w:listItem w:value="Choose an item."/>
            <w:listItem w:displayText="Level 1" w:value="Level 1"/>
            <w:listItem w:displayText="Level 2" w:value="Level 2"/>
            <w:listItem w:displayText="Level 3" w:value="Level 3"/>
            <w:listItem w:displayText="Level 4" w:value="Level 4"/>
          </w:dropDownList>
        </w:sdtPr>
        <w:sdtContent>
          <w:r w:rsidR="00CE2080">
            <w:t>Level 1</w:t>
          </w:r>
        </w:sdtContent>
      </w:sdt>
      <w:r>
        <w:t xml:space="preserve"> cost estimate for the physical works is shown in the table below. </w:t>
      </w:r>
    </w:p>
    <w:p w14:paraId="0F3B7B92" w14:textId="585AB721" w:rsidR="002D6B14" w:rsidRDefault="002D6B14" w:rsidP="00AC7AF4">
      <w:pPr>
        <w:pStyle w:val="Caption"/>
      </w:pPr>
      <w:bookmarkStart w:id="31" w:name="_Toc185244416"/>
      <w:r w:rsidRPr="009F5175">
        <w:t xml:space="preserve">Table </w:t>
      </w:r>
      <w:r w:rsidR="00920870">
        <w:fldChar w:fldCharType="begin"/>
      </w:r>
      <w:r w:rsidR="00920870">
        <w:instrText xml:space="preserve"> SEQ Table \* ARABIC </w:instrText>
      </w:r>
      <w:r w:rsidR="00920870">
        <w:fldChar w:fldCharType="separate"/>
      </w:r>
      <w:r w:rsidR="006236E6">
        <w:rPr>
          <w:noProof/>
        </w:rPr>
        <w:t>6</w:t>
      </w:r>
      <w:r w:rsidR="00920870">
        <w:rPr>
          <w:noProof/>
        </w:rPr>
        <w:fldChar w:fldCharType="end"/>
      </w:r>
      <w:r w:rsidR="006F65D5">
        <w:rPr>
          <w:noProof/>
        </w:rPr>
        <w:t>:</w:t>
      </w:r>
      <w:r w:rsidRPr="009F5175">
        <w:t xml:space="preserve"> Breakdown of physical works </w:t>
      </w:r>
      <w:proofErr w:type="gramStart"/>
      <w:r w:rsidRPr="009F5175">
        <w:t>estimate</w:t>
      </w:r>
      <w:bookmarkEnd w:id="31"/>
      <w:proofErr w:type="gramEnd"/>
      <w:r>
        <w:t xml:space="preserve"> </w:t>
      </w:r>
    </w:p>
    <w:tbl>
      <w:tblPr>
        <w:tblW w:w="5436" w:type="dxa"/>
        <w:tblLook w:val="04A0" w:firstRow="1" w:lastRow="0" w:firstColumn="1" w:lastColumn="0" w:noHBand="0" w:noVBand="1"/>
      </w:tblPr>
      <w:tblGrid>
        <w:gridCol w:w="4420"/>
        <w:gridCol w:w="1016"/>
      </w:tblGrid>
      <w:tr w:rsidR="00CE2080" w:rsidRPr="00CE2080" w14:paraId="086F1DB6" w14:textId="77777777" w:rsidTr="00CE2080">
        <w:trPr>
          <w:trHeight w:val="405"/>
        </w:trPr>
        <w:tc>
          <w:tcPr>
            <w:tcW w:w="44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DA67F74" w14:textId="77777777" w:rsidR="00CE2080" w:rsidRPr="00CE2080" w:rsidRDefault="00CE2080" w:rsidP="00CE2080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Description</w:t>
            </w:r>
          </w:p>
        </w:tc>
        <w:tc>
          <w:tcPr>
            <w:tcW w:w="101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7746C65" w14:textId="77777777" w:rsidR="00CE2080" w:rsidRPr="00CE2080" w:rsidRDefault="00CE2080" w:rsidP="00CE2080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Estimate</w:t>
            </w:r>
          </w:p>
        </w:tc>
      </w:tr>
      <w:tr w:rsidR="00CE2080" w:rsidRPr="00CE2080" w14:paraId="3FE36DAB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29D37961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PRELIMINARY AND GENERAL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0E442CD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7C41563A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12F2FFA2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GROUND INVESTIGATION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0F459A69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4C7B7CB3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195F617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CONSTRUCT SEWER PIPES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210EB67C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555DA83C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86BCE12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CONSTRUCT SEWER PIPES - TRENCHLESS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1ACD69B9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42C9190D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050BF153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FITTING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635A35E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63A560D3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7D2E1A3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MANHOLE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02702DB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1182CA3A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5A80739D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lastRenderedPageBreak/>
              <w:t>CONSTRUCT LATERALS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0CE03CA2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6B6905C8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6194CF76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ASSOCIATED DRAINAGE WORKS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24E7CB25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1C9A8E5B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70FC477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TESTING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2F0D7FA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052A3FB8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053E856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REINSTATEMENT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5E051CAF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3B1A897B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40DB16AA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MISCELLANEOUS ITEMS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00140AA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  <w:tr w:rsidR="00CE2080" w:rsidRPr="00CE2080" w14:paraId="56DE5A37" w14:textId="77777777" w:rsidTr="00CE2080">
        <w:trPr>
          <w:trHeight w:val="31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041917B8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VARIATIONS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51AF8DC3" w14:textId="77777777" w:rsidR="00CE2080" w:rsidRPr="00CE2080" w:rsidRDefault="00CE2080" w:rsidP="00CE2080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</w:tbl>
    <w:p w14:paraId="0C9A71A2" w14:textId="77777777" w:rsidR="00CE2080" w:rsidRDefault="00CE2080" w:rsidP="00CE2080"/>
    <w:p w14:paraId="0DEED084" w14:textId="2763572D" w:rsidR="002D6B14" w:rsidRDefault="002D6B14" w:rsidP="002D6B14">
      <w:pPr>
        <w:pStyle w:val="Heading3-Calibri"/>
      </w:pPr>
      <w:r>
        <w:t xml:space="preserve">How </w:t>
      </w:r>
      <w:r w:rsidR="005D4774">
        <w:t xml:space="preserve">the </w:t>
      </w:r>
      <w:r>
        <w:t xml:space="preserve">physical works </w:t>
      </w:r>
      <w:r w:rsidR="005D4774">
        <w:t xml:space="preserve">estimate </w:t>
      </w:r>
      <w:r>
        <w:t xml:space="preserve">was </w:t>
      </w:r>
      <w:r w:rsidR="00256FCE">
        <w:t xml:space="preserve">arrived </w:t>
      </w:r>
      <w:proofErr w:type="gramStart"/>
      <w:r w:rsidR="00256FCE">
        <w:t>at</w:t>
      </w:r>
      <w:proofErr w:type="gramEnd"/>
      <w:r w:rsidR="00256FCE">
        <w:t xml:space="preserve"> </w:t>
      </w:r>
    </w:p>
    <w:p w14:paraId="61A0F4B5" w14:textId="77777777" w:rsidR="006236E6" w:rsidRDefault="006236E6" w:rsidP="006236E6">
      <w:pPr>
        <w:pStyle w:val="Caption"/>
      </w:pPr>
    </w:p>
    <w:p w14:paraId="41E92726" w14:textId="085A85BE" w:rsidR="006236E6" w:rsidRDefault="006236E6" w:rsidP="006236E6">
      <w:pPr>
        <w:pStyle w:val="Caption"/>
      </w:pPr>
      <w:bookmarkStart w:id="32" w:name="_Toc185244417"/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>
        <w:rPr>
          <w:noProof/>
        </w:rPr>
        <w:t>7</w:t>
      </w:r>
      <w:r>
        <w:fldChar w:fldCharType="end"/>
      </w:r>
      <w:r w:rsidR="006F65D5">
        <w:t>:</w:t>
      </w:r>
      <w:r>
        <w:t xml:space="preserve"> Total Physical works</w:t>
      </w:r>
      <w:bookmarkEnd w:id="32"/>
    </w:p>
    <w:tbl>
      <w:tblPr>
        <w:tblW w:w="5436" w:type="dxa"/>
        <w:tblLook w:val="04A0" w:firstRow="1" w:lastRow="0" w:firstColumn="1" w:lastColumn="0" w:noHBand="0" w:noVBand="1"/>
      </w:tblPr>
      <w:tblGrid>
        <w:gridCol w:w="4420"/>
        <w:gridCol w:w="1016"/>
      </w:tblGrid>
      <w:tr w:rsidR="00CE2080" w:rsidRPr="00CE2080" w14:paraId="031C6B5D" w14:textId="77777777" w:rsidTr="00CE2080">
        <w:trPr>
          <w:trHeight w:val="405"/>
        </w:trPr>
        <w:tc>
          <w:tcPr>
            <w:tcW w:w="44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C1C5073" w14:textId="77777777" w:rsidR="00CE2080" w:rsidRPr="00CE2080" w:rsidRDefault="00CE2080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Description</w:t>
            </w:r>
          </w:p>
        </w:tc>
        <w:tc>
          <w:tcPr>
            <w:tcW w:w="101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54715CF" w14:textId="77777777" w:rsidR="00CE2080" w:rsidRPr="00CE2080" w:rsidRDefault="00CE2080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Estimate</w:t>
            </w:r>
          </w:p>
        </w:tc>
      </w:tr>
      <w:tr w:rsidR="00CE2080" w:rsidRPr="00CE2080" w14:paraId="1BBB2AD6" w14:textId="77777777" w:rsidTr="00CE2080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44F74FF" w14:textId="5BE4BDEB" w:rsidR="00CE2080" w:rsidRPr="00CE2080" w:rsidRDefault="00CE2080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 xml:space="preserve">Construction 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27484CE8" w14:textId="77777777" w:rsidR="00CE2080" w:rsidRPr="00CE2080" w:rsidRDefault="00CE2080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</w:tbl>
    <w:p w14:paraId="132E726B" w14:textId="77777777" w:rsidR="00CE2080" w:rsidRDefault="00CE2080" w:rsidP="00CE2080">
      <w:pPr>
        <w:pStyle w:val="Body-Calibri"/>
      </w:pPr>
    </w:p>
    <w:p w14:paraId="5EAF673E" w14:textId="6ABBA4B8" w:rsidR="00CE2080" w:rsidRDefault="002D6B14" w:rsidP="00CE2080">
      <w:pPr>
        <w:pStyle w:val="Heading3-Calibri"/>
      </w:pPr>
      <w:r>
        <w:t xml:space="preserve">How </w:t>
      </w:r>
      <w:r w:rsidR="005D4774">
        <w:t xml:space="preserve">the </w:t>
      </w:r>
      <w:r>
        <w:t xml:space="preserve">consultancy fee </w:t>
      </w:r>
      <w:r w:rsidR="005D4774">
        <w:t xml:space="preserve">estimate </w:t>
      </w:r>
      <w:r>
        <w:t xml:space="preserve">was </w:t>
      </w:r>
      <w:r w:rsidR="00256FCE">
        <w:t xml:space="preserve">arrived at </w:t>
      </w:r>
      <w:r w:rsidR="005734CA">
        <w:t xml:space="preserve"> </w:t>
      </w:r>
    </w:p>
    <w:p w14:paraId="72B1EFE5" w14:textId="77777777" w:rsidR="006236E6" w:rsidRDefault="006236E6" w:rsidP="006236E6">
      <w:pPr>
        <w:pStyle w:val="Body-Calibri"/>
      </w:pPr>
    </w:p>
    <w:p w14:paraId="2B48BF9C" w14:textId="2DC7553F" w:rsidR="006236E6" w:rsidRPr="006236E6" w:rsidRDefault="006236E6" w:rsidP="006236E6">
      <w:pPr>
        <w:pStyle w:val="Caption"/>
      </w:pPr>
      <w:bookmarkStart w:id="33" w:name="_Toc185244418"/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>
        <w:rPr>
          <w:noProof/>
        </w:rPr>
        <w:t>8</w:t>
      </w:r>
      <w:r>
        <w:fldChar w:fldCharType="end"/>
      </w:r>
      <w:r w:rsidR="006F65D5">
        <w:t>:</w:t>
      </w:r>
      <w:r>
        <w:t xml:space="preserve"> Total consultancy Fee</w:t>
      </w:r>
      <w:bookmarkEnd w:id="33"/>
    </w:p>
    <w:tbl>
      <w:tblPr>
        <w:tblW w:w="5436" w:type="dxa"/>
        <w:tblLook w:val="04A0" w:firstRow="1" w:lastRow="0" w:firstColumn="1" w:lastColumn="0" w:noHBand="0" w:noVBand="1"/>
      </w:tblPr>
      <w:tblGrid>
        <w:gridCol w:w="4420"/>
        <w:gridCol w:w="1016"/>
      </w:tblGrid>
      <w:tr w:rsidR="00CE2080" w:rsidRPr="00CE2080" w14:paraId="65F0316A" w14:textId="77777777" w:rsidTr="00A50365">
        <w:trPr>
          <w:trHeight w:val="405"/>
        </w:trPr>
        <w:tc>
          <w:tcPr>
            <w:tcW w:w="44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100A9622" w14:textId="77777777" w:rsidR="00CE2080" w:rsidRPr="00CE2080" w:rsidRDefault="00CE2080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Description</w:t>
            </w:r>
          </w:p>
        </w:tc>
        <w:tc>
          <w:tcPr>
            <w:tcW w:w="101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012E3D3E" w14:textId="77777777" w:rsidR="00CE2080" w:rsidRPr="00CE2080" w:rsidRDefault="00CE2080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Estimate</w:t>
            </w:r>
          </w:p>
        </w:tc>
      </w:tr>
      <w:tr w:rsidR="00CE2080" w:rsidRPr="00CE2080" w14:paraId="637D56FF" w14:textId="77777777" w:rsidTr="00A50365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4AA48AB2" w14:textId="384A4303" w:rsidR="00CE2080" w:rsidRPr="00CE2080" w:rsidRDefault="00CE2080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C</w:t>
            </w:r>
            <w:r w:rsidR="006236E6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onsultancy fee</w:t>
            </w:r>
            <w: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 xml:space="preserve"> 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2569B624" w14:textId="77777777" w:rsidR="00CE2080" w:rsidRPr="00CE2080" w:rsidRDefault="00CE2080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</w:tbl>
    <w:p w14:paraId="6E938E2D" w14:textId="77777777" w:rsidR="00CE2080" w:rsidRPr="00CE2080" w:rsidRDefault="00CE2080" w:rsidP="00CE2080">
      <w:pPr>
        <w:pStyle w:val="Body-Calibri"/>
      </w:pPr>
    </w:p>
    <w:p w14:paraId="3744FF70" w14:textId="5375A079" w:rsidR="002D6B14" w:rsidRDefault="002D6B14" w:rsidP="002D6B14">
      <w:pPr>
        <w:pStyle w:val="Heading3-Calibri"/>
      </w:pPr>
      <w:r>
        <w:t xml:space="preserve">How </w:t>
      </w:r>
      <w:r w:rsidR="005D4774">
        <w:t xml:space="preserve">the </w:t>
      </w:r>
      <w:r>
        <w:t xml:space="preserve">management fee </w:t>
      </w:r>
      <w:r w:rsidR="005D4774">
        <w:t xml:space="preserve">estimate </w:t>
      </w:r>
      <w:r>
        <w:t xml:space="preserve">was </w:t>
      </w:r>
      <w:r w:rsidR="00256FCE">
        <w:t xml:space="preserve">arrived at </w:t>
      </w:r>
    </w:p>
    <w:p w14:paraId="3B53A4A5" w14:textId="77777777" w:rsidR="006236E6" w:rsidRPr="006236E6" w:rsidRDefault="006236E6" w:rsidP="006236E6">
      <w:pPr>
        <w:pStyle w:val="Body-Calibri"/>
      </w:pPr>
    </w:p>
    <w:p w14:paraId="04401A30" w14:textId="06DE1B71" w:rsidR="006236E6" w:rsidRPr="006236E6" w:rsidRDefault="006236E6" w:rsidP="006236E6">
      <w:pPr>
        <w:pStyle w:val="Caption"/>
      </w:pPr>
      <w:bookmarkStart w:id="34" w:name="_Toc185244419"/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>
        <w:rPr>
          <w:noProof/>
        </w:rPr>
        <w:t>9</w:t>
      </w:r>
      <w:r>
        <w:fldChar w:fldCharType="end"/>
      </w:r>
      <w:r w:rsidR="006F65D5">
        <w:t>:</w:t>
      </w:r>
      <w:r>
        <w:t xml:space="preserve"> Wellington management fee</w:t>
      </w:r>
      <w:bookmarkEnd w:id="34"/>
    </w:p>
    <w:tbl>
      <w:tblPr>
        <w:tblW w:w="5436" w:type="dxa"/>
        <w:tblLook w:val="04A0" w:firstRow="1" w:lastRow="0" w:firstColumn="1" w:lastColumn="0" w:noHBand="0" w:noVBand="1"/>
      </w:tblPr>
      <w:tblGrid>
        <w:gridCol w:w="4420"/>
        <w:gridCol w:w="1016"/>
      </w:tblGrid>
      <w:tr w:rsidR="006236E6" w:rsidRPr="00CE2080" w14:paraId="1710E2FE" w14:textId="77777777" w:rsidTr="00A50365">
        <w:trPr>
          <w:trHeight w:val="405"/>
        </w:trPr>
        <w:tc>
          <w:tcPr>
            <w:tcW w:w="44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CC9B3CB" w14:textId="77777777" w:rsidR="006236E6" w:rsidRPr="00CE2080" w:rsidRDefault="006236E6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Description</w:t>
            </w:r>
          </w:p>
        </w:tc>
        <w:tc>
          <w:tcPr>
            <w:tcW w:w="101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21034F96" w14:textId="77777777" w:rsidR="006236E6" w:rsidRPr="00CE2080" w:rsidRDefault="006236E6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Estimate</w:t>
            </w:r>
          </w:p>
        </w:tc>
      </w:tr>
      <w:tr w:rsidR="006236E6" w:rsidRPr="00CE2080" w14:paraId="5EB7D5EB" w14:textId="77777777" w:rsidTr="00A50365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DE0F845" w14:textId="7A684E7F" w:rsidR="006236E6" w:rsidRPr="00CE2080" w:rsidRDefault="006236E6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 xml:space="preserve">WWL Management Fee 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3AA172A4" w14:textId="77777777" w:rsidR="006236E6" w:rsidRPr="00CE2080" w:rsidRDefault="006236E6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</w:tbl>
    <w:p w14:paraId="7FFB74C3" w14:textId="77777777" w:rsidR="002D6B14" w:rsidRDefault="002D6B14" w:rsidP="002D6B14">
      <w:pPr>
        <w:pStyle w:val="Body-Calibri"/>
      </w:pPr>
    </w:p>
    <w:p w14:paraId="69C52DFC" w14:textId="55C90006" w:rsidR="002D6B14" w:rsidRDefault="002D6B14" w:rsidP="002D6B14">
      <w:pPr>
        <w:pStyle w:val="Heading3-Calibri"/>
      </w:pPr>
      <w:r>
        <w:t xml:space="preserve">How </w:t>
      </w:r>
      <w:r w:rsidR="005D4774">
        <w:t>the</w:t>
      </w:r>
      <w:r w:rsidR="0067495F">
        <w:t xml:space="preserve"> </w:t>
      </w:r>
      <w:r>
        <w:t xml:space="preserve">contingency </w:t>
      </w:r>
      <w:r w:rsidR="005D4774">
        <w:t xml:space="preserve">estimate </w:t>
      </w:r>
      <w:r>
        <w:t xml:space="preserve">was </w:t>
      </w:r>
      <w:r w:rsidR="00256FCE">
        <w:t xml:space="preserve">arrived </w:t>
      </w:r>
      <w:proofErr w:type="gramStart"/>
      <w:r w:rsidR="00256FCE">
        <w:t>at</w:t>
      </w:r>
      <w:proofErr w:type="gramEnd"/>
      <w:r w:rsidR="00256FCE">
        <w:t xml:space="preserve"> </w:t>
      </w:r>
      <w:r w:rsidR="005734CA">
        <w:t xml:space="preserve"> </w:t>
      </w:r>
    </w:p>
    <w:p w14:paraId="3A0FF019" w14:textId="77777777" w:rsidR="006236E6" w:rsidRPr="006236E6" w:rsidRDefault="006236E6" w:rsidP="006236E6">
      <w:pPr>
        <w:pStyle w:val="Body-Calibri"/>
      </w:pPr>
    </w:p>
    <w:p w14:paraId="739A4E42" w14:textId="2BFE1B13" w:rsidR="006236E6" w:rsidRDefault="006236E6" w:rsidP="006236E6">
      <w:pPr>
        <w:pStyle w:val="Caption"/>
      </w:pPr>
      <w:bookmarkStart w:id="35" w:name="_Toc185244420"/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>
        <w:rPr>
          <w:noProof/>
        </w:rPr>
        <w:t>10</w:t>
      </w:r>
      <w:r>
        <w:fldChar w:fldCharType="end"/>
      </w:r>
      <w:r w:rsidR="006F65D5">
        <w:t xml:space="preserve">: </w:t>
      </w:r>
      <w:r>
        <w:t>Total estimate of contingency</w:t>
      </w:r>
      <w:bookmarkEnd w:id="35"/>
    </w:p>
    <w:tbl>
      <w:tblPr>
        <w:tblW w:w="5436" w:type="dxa"/>
        <w:tblLook w:val="04A0" w:firstRow="1" w:lastRow="0" w:firstColumn="1" w:lastColumn="0" w:noHBand="0" w:noVBand="1"/>
      </w:tblPr>
      <w:tblGrid>
        <w:gridCol w:w="4420"/>
        <w:gridCol w:w="1016"/>
      </w:tblGrid>
      <w:tr w:rsidR="006236E6" w:rsidRPr="00CE2080" w14:paraId="68BACFCB" w14:textId="77777777" w:rsidTr="00A50365">
        <w:trPr>
          <w:trHeight w:val="405"/>
        </w:trPr>
        <w:tc>
          <w:tcPr>
            <w:tcW w:w="44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3B2AC972" w14:textId="77777777" w:rsidR="006236E6" w:rsidRPr="00CE2080" w:rsidRDefault="006236E6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Description</w:t>
            </w:r>
          </w:p>
        </w:tc>
        <w:tc>
          <w:tcPr>
            <w:tcW w:w="1016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noWrap/>
            <w:vAlign w:val="bottom"/>
            <w:hideMark/>
          </w:tcPr>
          <w:p w14:paraId="737EF646" w14:textId="77777777" w:rsidR="006236E6" w:rsidRPr="00CE2080" w:rsidRDefault="006236E6" w:rsidP="00A50365">
            <w:pPr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b/>
                <w:bCs/>
                <w:color w:val="000000"/>
                <w:sz w:val="22"/>
                <w:szCs w:val="22"/>
                <w:lang w:eastAsia="en-NZ"/>
              </w:rPr>
              <w:t>Estimate</w:t>
            </w:r>
          </w:p>
        </w:tc>
      </w:tr>
      <w:tr w:rsidR="006236E6" w:rsidRPr="00CE2080" w14:paraId="611CFF9E" w14:textId="77777777" w:rsidTr="00A50365">
        <w:trPr>
          <w:trHeight w:val="405"/>
        </w:trPr>
        <w:tc>
          <w:tcPr>
            <w:tcW w:w="442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61C27C08" w14:textId="198441AD" w:rsidR="006236E6" w:rsidRPr="00CE2080" w:rsidRDefault="006236E6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Contingency cost</w:t>
            </w:r>
          </w:p>
        </w:tc>
        <w:tc>
          <w:tcPr>
            <w:tcW w:w="1016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noWrap/>
            <w:vAlign w:val="bottom"/>
            <w:hideMark/>
          </w:tcPr>
          <w:p w14:paraId="7D1D1E36" w14:textId="77777777" w:rsidR="006236E6" w:rsidRPr="00CE2080" w:rsidRDefault="006236E6" w:rsidP="00A50365">
            <w:pPr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</w:pPr>
            <w:r w:rsidRPr="00CE2080">
              <w:rPr>
                <w:rFonts w:ascii="Calibri" w:eastAsia="Times New Roman" w:hAnsi="Calibri" w:cs="Calibri"/>
                <w:color w:val="000000"/>
                <w:sz w:val="22"/>
                <w:szCs w:val="22"/>
                <w:lang w:eastAsia="en-NZ"/>
              </w:rPr>
              <w:t> </w:t>
            </w:r>
          </w:p>
        </w:tc>
      </w:tr>
    </w:tbl>
    <w:p w14:paraId="35C3D8E2" w14:textId="77777777" w:rsidR="006236E6" w:rsidRPr="006236E6" w:rsidRDefault="006236E6" w:rsidP="006236E6">
      <w:pPr>
        <w:pStyle w:val="Body-Calibri"/>
      </w:pPr>
    </w:p>
    <w:p w14:paraId="63838732" w14:textId="09CD1AD5" w:rsidR="004F7153" w:rsidRDefault="00C278F9" w:rsidP="004F7153">
      <w:pPr>
        <w:pStyle w:val="Heading1-Calibri"/>
      </w:pPr>
      <w:bookmarkStart w:id="36" w:name="_Toc185244336"/>
      <w:r>
        <w:lastRenderedPageBreak/>
        <w:t>Significant risk</w:t>
      </w:r>
      <w:bookmarkEnd w:id="36"/>
    </w:p>
    <w:p w14:paraId="6F69EAF1" w14:textId="77777777" w:rsidR="004F7153" w:rsidRDefault="004F7153" w:rsidP="004F7153">
      <w:pPr>
        <w:pStyle w:val="Heading2-Calibri"/>
      </w:pPr>
      <w:bookmarkStart w:id="37" w:name="_Toc185244337"/>
      <w:r>
        <w:t>Health and safety</w:t>
      </w:r>
      <w:bookmarkEnd w:id="37"/>
    </w:p>
    <w:p w14:paraId="4D670574" w14:textId="77777777" w:rsidR="004F7153" w:rsidRDefault="004F7153" w:rsidP="004F7153">
      <w:pPr>
        <w:pStyle w:val="Body-Calibri"/>
      </w:pPr>
      <w:r>
        <w:t xml:space="preserve">An initial safety in design health and safety risk assessment has been undertaken. </w:t>
      </w:r>
    </w:p>
    <w:p w14:paraId="04490E2F" w14:textId="36F21A6D" w:rsidR="004F7153" w:rsidRDefault="004F7153" w:rsidP="004F7153">
      <w:pPr>
        <w:pStyle w:val="Body-Calibri"/>
      </w:pPr>
      <w:r>
        <w:t xml:space="preserve">To see this initial risk assessment, refer to Appendix </w:t>
      </w:r>
      <w:r w:rsidR="00D979FC">
        <w:t>C</w:t>
      </w:r>
      <w:r>
        <w:t>: SID H&amp;S risk assessment.</w:t>
      </w:r>
    </w:p>
    <w:p w14:paraId="01B1C8CA" w14:textId="037AC11A" w:rsidR="004F7153" w:rsidRDefault="000B040B" w:rsidP="004F7153">
      <w:pPr>
        <w:pStyle w:val="Body-Calibri"/>
      </w:pPr>
      <w:r>
        <w:t>The k</w:t>
      </w:r>
      <w:r w:rsidR="004F7153">
        <w:t xml:space="preserve">nown </w:t>
      </w:r>
      <w:r>
        <w:t xml:space="preserve">significant </w:t>
      </w:r>
      <w:r w:rsidR="004F7153">
        <w:t>health and safety hazards and issues, as identified in the assessment are:</w:t>
      </w:r>
    </w:p>
    <w:p w14:paraId="1C70AB33" w14:textId="77777777" w:rsidR="004F7153" w:rsidRDefault="004F7153" w:rsidP="004F7153">
      <w:pPr>
        <w:pStyle w:val="Body-Calibri"/>
        <w:numPr>
          <w:ilvl w:val="0"/>
          <w:numId w:val="18"/>
        </w:numPr>
      </w:pPr>
    </w:p>
    <w:p w14:paraId="296497C0" w14:textId="77777777" w:rsidR="004F7153" w:rsidRDefault="004F7153" w:rsidP="004F7153">
      <w:pPr>
        <w:pStyle w:val="Body-Calibri"/>
        <w:numPr>
          <w:ilvl w:val="0"/>
          <w:numId w:val="18"/>
        </w:numPr>
      </w:pPr>
    </w:p>
    <w:p w14:paraId="131E7187" w14:textId="77777777" w:rsidR="004F7153" w:rsidRDefault="004F7153" w:rsidP="004F7153">
      <w:pPr>
        <w:pStyle w:val="Body-Calibri"/>
        <w:numPr>
          <w:ilvl w:val="0"/>
          <w:numId w:val="18"/>
        </w:numPr>
      </w:pPr>
    </w:p>
    <w:p w14:paraId="11F5F42E" w14:textId="77777777" w:rsidR="004F7153" w:rsidRDefault="004F7153" w:rsidP="004F7153">
      <w:pPr>
        <w:pStyle w:val="Body-Calibri"/>
        <w:numPr>
          <w:ilvl w:val="0"/>
          <w:numId w:val="18"/>
        </w:numPr>
      </w:pPr>
    </w:p>
    <w:p w14:paraId="14EEB004" w14:textId="77777777" w:rsidR="004F7153" w:rsidRDefault="004F7153" w:rsidP="004F7153">
      <w:pPr>
        <w:pStyle w:val="Body-Calibri"/>
      </w:pPr>
      <w:r>
        <w:rPr>
          <w:b/>
        </w:rPr>
        <w:t>Note:</w:t>
      </w:r>
      <w:r>
        <w:t xml:space="preserve"> </w:t>
      </w:r>
    </w:p>
    <w:p w14:paraId="23E35954" w14:textId="77777777" w:rsidR="004F7153" w:rsidRDefault="004F7153" w:rsidP="004F7153">
      <w:pPr>
        <w:pStyle w:val="Body-Calibri"/>
        <w:numPr>
          <w:ilvl w:val="0"/>
          <w:numId w:val="17"/>
        </w:numPr>
      </w:pPr>
      <w:r>
        <w:t>The SID H&amp;S risk assessment is a living document.</w:t>
      </w:r>
    </w:p>
    <w:p w14:paraId="63E6B71E" w14:textId="77777777" w:rsidR="004F7153" w:rsidRDefault="004F7153" w:rsidP="004F7153">
      <w:pPr>
        <w:pStyle w:val="Body-Calibri"/>
        <w:numPr>
          <w:ilvl w:val="0"/>
          <w:numId w:val="17"/>
        </w:numPr>
      </w:pPr>
      <w:r>
        <w:t xml:space="preserve">It will be updated throughout a project. </w:t>
      </w:r>
    </w:p>
    <w:p w14:paraId="250BDE4E" w14:textId="77777777" w:rsidR="004F7153" w:rsidRDefault="004F7153" w:rsidP="004F7153">
      <w:pPr>
        <w:pStyle w:val="Body-Calibri"/>
        <w:numPr>
          <w:ilvl w:val="0"/>
          <w:numId w:val="17"/>
        </w:numPr>
      </w:pPr>
      <w:r>
        <w:t xml:space="preserve">The appendix shows the initial risk assessment as at the date of this activity brief. </w:t>
      </w:r>
    </w:p>
    <w:p w14:paraId="535C1919" w14:textId="3EC66457" w:rsidR="004F7153" w:rsidRPr="00256FCE" w:rsidRDefault="004F7153" w:rsidP="004F7153">
      <w:pPr>
        <w:pStyle w:val="Body-Calibri"/>
        <w:numPr>
          <w:ilvl w:val="0"/>
          <w:numId w:val="17"/>
        </w:numPr>
      </w:pPr>
      <w:r>
        <w:t xml:space="preserve">The current SID H&amp;S risk assessment </w:t>
      </w:r>
      <w:r w:rsidR="009F5175">
        <w:t xml:space="preserve">will be in the Woogle project site. </w:t>
      </w:r>
    </w:p>
    <w:p w14:paraId="4CFFA0F9" w14:textId="4648F86E" w:rsidR="00C278F9" w:rsidRDefault="00835528" w:rsidP="00835528">
      <w:pPr>
        <w:pStyle w:val="Heading2-Calibri"/>
      </w:pPr>
      <w:bookmarkStart w:id="38" w:name="_Toc185244338"/>
      <w:r>
        <w:t>Environmental risks</w:t>
      </w:r>
      <w:bookmarkEnd w:id="38"/>
    </w:p>
    <w:p w14:paraId="3DAA3891" w14:textId="77BD628B" w:rsidR="00835528" w:rsidRDefault="00835528" w:rsidP="00835528">
      <w:pPr>
        <w:pStyle w:val="Body-Calibri"/>
      </w:pPr>
      <w:r>
        <w:t xml:space="preserve">The initial environmental risks identified are: </w:t>
      </w:r>
    </w:p>
    <w:p w14:paraId="4B94B9B2" w14:textId="0C389694" w:rsidR="00835528" w:rsidRDefault="00835528" w:rsidP="00835528">
      <w:pPr>
        <w:pStyle w:val="Body-Calibri"/>
        <w:numPr>
          <w:ilvl w:val="0"/>
          <w:numId w:val="19"/>
        </w:numPr>
      </w:pPr>
    </w:p>
    <w:p w14:paraId="291F414E" w14:textId="092FDCDC" w:rsidR="00835528" w:rsidRDefault="00835528" w:rsidP="00835528">
      <w:pPr>
        <w:pStyle w:val="Body-Calibri"/>
        <w:numPr>
          <w:ilvl w:val="0"/>
          <w:numId w:val="19"/>
        </w:numPr>
      </w:pPr>
    </w:p>
    <w:p w14:paraId="45EED5D9" w14:textId="0F733D50" w:rsidR="00835528" w:rsidRDefault="00835528" w:rsidP="00835528">
      <w:pPr>
        <w:pStyle w:val="Body-Calibri"/>
        <w:numPr>
          <w:ilvl w:val="0"/>
          <w:numId w:val="19"/>
        </w:numPr>
      </w:pPr>
    </w:p>
    <w:p w14:paraId="60F48278" w14:textId="5DBA853E" w:rsidR="00DF6BF6" w:rsidRDefault="00DF6BF6" w:rsidP="00DF6BF6">
      <w:pPr>
        <w:pStyle w:val="Heading2-Calibri"/>
      </w:pPr>
      <w:bookmarkStart w:id="39" w:name="_Toc185244339"/>
      <w:r>
        <w:t>Project risks</w:t>
      </w:r>
      <w:bookmarkEnd w:id="39"/>
      <w:r>
        <w:t xml:space="preserve"> </w:t>
      </w:r>
    </w:p>
    <w:p w14:paraId="179C2EC2" w14:textId="12FCD89A" w:rsidR="00DF6BF6" w:rsidRDefault="00DF6BF6" w:rsidP="00DF6BF6">
      <w:pPr>
        <w:pStyle w:val="Body-Calibri"/>
      </w:pPr>
      <w:r>
        <w:t xml:space="preserve">The initial project risks identified are: </w:t>
      </w:r>
    </w:p>
    <w:p w14:paraId="4B90763A" w14:textId="08731EAB" w:rsidR="00DF6BF6" w:rsidRDefault="00DF6BF6" w:rsidP="00DF6BF6">
      <w:pPr>
        <w:pStyle w:val="Body-Calibri"/>
        <w:numPr>
          <w:ilvl w:val="0"/>
          <w:numId w:val="19"/>
        </w:numPr>
      </w:pPr>
    </w:p>
    <w:p w14:paraId="05B56F85" w14:textId="66E55ECF" w:rsidR="00DF6BF6" w:rsidRDefault="00DF6BF6" w:rsidP="00DF6BF6">
      <w:pPr>
        <w:pStyle w:val="Body-Calibri"/>
        <w:numPr>
          <w:ilvl w:val="0"/>
          <w:numId w:val="19"/>
        </w:numPr>
      </w:pPr>
    </w:p>
    <w:p w14:paraId="6FCDB122" w14:textId="45C2977F" w:rsidR="00DF6BF6" w:rsidRDefault="00DF6BF6" w:rsidP="00DF6BF6">
      <w:pPr>
        <w:pStyle w:val="Body-Calibri"/>
        <w:numPr>
          <w:ilvl w:val="0"/>
          <w:numId w:val="19"/>
        </w:numPr>
      </w:pPr>
    </w:p>
    <w:p w14:paraId="05CF4F18" w14:textId="4F4FEB27" w:rsidR="00C278F9" w:rsidRDefault="00C278F9" w:rsidP="00437A00">
      <w:pPr>
        <w:pStyle w:val="Heading1-Calibri"/>
      </w:pPr>
      <w:bookmarkStart w:id="40" w:name="_Toc185244340"/>
      <w:r>
        <w:t>Considerations</w:t>
      </w:r>
      <w:bookmarkEnd w:id="40"/>
    </w:p>
    <w:p w14:paraId="4C559123" w14:textId="77777777" w:rsidR="00C278F9" w:rsidRDefault="00C278F9" w:rsidP="00C278F9">
      <w:pPr>
        <w:pStyle w:val="Body-Calibri"/>
      </w:pPr>
    </w:p>
    <w:p w14:paraId="6BB71C4A" w14:textId="12DC39F1" w:rsidR="00C278F9" w:rsidRDefault="00C278F9" w:rsidP="00C278F9">
      <w:pPr>
        <w:pStyle w:val="Heading2-Calibri"/>
      </w:pPr>
      <w:bookmarkStart w:id="41" w:name="_Toc185244341"/>
      <w:r>
        <w:lastRenderedPageBreak/>
        <w:t xml:space="preserve">Design </w:t>
      </w:r>
      <w:r w:rsidR="003456A4">
        <w:t>considerations.</w:t>
      </w:r>
      <w:bookmarkEnd w:id="41"/>
    </w:p>
    <w:p w14:paraId="3FEC29F0" w14:textId="43886E54" w:rsidR="004F7153" w:rsidRDefault="004F7153" w:rsidP="004F7153">
      <w:pPr>
        <w:pStyle w:val="Body-Calibri"/>
      </w:pPr>
    </w:p>
    <w:p w14:paraId="1820F5F5" w14:textId="62134118" w:rsidR="004F7153" w:rsidRPr="004F7153" w:rsidRDefault="004F7153" w:rsidP="004F7153">
      <w:pPr>
        <w:pStyle w:val="Heading2-Calibri"/>
      </w:pPr>
      <w:bookmarkStart w:id="42" w:name="_Toc185244342"/>
      <w:r>
        <w:t>Communication considerations</w:t>
      </w:r>
      <w:bookmarkEnd w:id="42"/>
      <w:r>
        <w:t xml:space="preserve"> </w:t>
      </w:r>
    </w:p>
    <w:p w14:paraId="7EB24F51" w14:textId="77777777" w:rsidR="00C278F9" w:rsidRDefault="00C278F9" w:rsidP="00C278F9">
      <w:pPr>
        <w:pStyle w:val="Body-Calibri"/>
      </w:pPr>
    </w:p>
    <w:p w14:paraId="1999DF53" w14:textId="3F19213C" w:rsidR="00C278F9" w:rsidRDefault="00C278F9" w:rsidP="00C278F9">
      <w:pPr>
        <w:pStyle w:val="Heading2-Calibri"/>
      </w:pPr>
      <w:bookmarkStart w:id="43" w:name="_Toc185244343"/>
      <w:r>
        <w:t>Other considerations</w:t>
      </w:r>
      <w:bookmarkEnd w:id="43"/>
    </w:p>
    <w:p w14:paraId="421CC979" w14:textId="77777777" w:rsidR="00C278F9" w:rsidRDefault="00C278F9" w:rsidP="00C278F9">
      <w:pPr>
        <w:pStyle w:val="Body-Calibri"/>
      </w:pPr>
    </w:p>
    <w:p w14:paraId="1295DE6E" w14:textId="1ADB7183" w:rsidR="00980D94" w:rsidRDefault="00980D94" w:rsidP="00980D94">
      <w:pPr>
        <w:pStyle w:val="Heading1-Calibri"/>
      </w:pPr>
      <w:bookmarkStart w:id="44" w:name="_Toc185244344"/>
      <w:r>
        <w:t>Stakeholders</w:t>
      </w:r>
      <w:bookmarkEnd w:id="44"/>
      <w:r>
        <w:t xml:space="preserve"> </w:t>
      </w:r>
    </w:p>
    <w:p w14:paraId="1A82E792" w14:textId="29A0BDCC" w:rsidR="00980D94" w:rsidRDefault="00980D94" w:rsidP="00980D94">
      <w:pPr>
        <w:pStyle w:val="Heading2-Calibri"/>
      </w:pPr>
      <w:bookmarkStart w:id="45" w:name="_Toc185244345"/>
      <w:r>
        <w:t>Internal stakeholders</w:t>
      </w:r>
      <w:bookmarkEnd w:id="45"/>
    </w:p>
    <w:p w14:paraId="765EA6B2" w14:textId="3777063D" w:rsidR="00980D94" w:rsidRDefault="00C0576B" w:rsidP="00980D94">
      <w:pPr>
        <w:pStyle w:val="Body-Calibri"/>
      </w:pPr>
      <w:r>
        <w:t xml:space="preserve">The internal stakeholders for this activity are shown in the table below. </w:t>
      </w:r>
    </w:p>
    <w:p w14:paraId="6B77EC97" w14:textId="061B5495" w:rsidR="00C0576B" w:rsidRPr="002D6B14" w:rsidRDefault="00C0576B" w:rsidP="00AC7AF4">
      <w:pPr>
        <w:pStyle w:val="Caption"/>
      </w:pPr>
      <w:bookmarkStart w:id="46" w:name="_Toc185244421"/>
      <w:r>
        <w:t xml:space="preserve">Table </w:t>
      </w:r>
      <w:r w:rsidR="00920870">
        <w:fldChar w:fldCharType="begin"/>
      </w:r>
      <w:r w:rsidR="00920870">
        <w:instrText xml:space="preserve"> SEQ Table \* ARABIC </w:instrText>
      </w:r>
      <w:r w:rsidR="00920870">
        <w:fldChar w:fldCharType="separate"/>
      </w:r>
      <w:r w:rsidR="006236E6">
        <w:rPr>
          <w:noProof/>
        </w:rPr>
        <w:t>11</w:t>
      </w:r>
      <w:r w:rsidR="00920870">
        <w:rPr>
          <w:noProof/>
        </w:rPr>
        <w:fldChar w:fldCharType="end"/>
      </w:r>
      <w:r w:rsidR="00DE7A8F">
        <w:rPr>
          <w:noProof/>
        </w:rPr>
        <w:t xml:space="preserve">: </w:t>
      </w:r>
      <w:r>
        <w:t>Internal stakeholders</w:t>
      </w:r>
      <w:bookmarkEnd w:id="46"/>
      <w:r>
        <w:t xml:space="preserve"> </w:t>
      </w:r>
    </w:p>
    <w:tbl>
      <w:tblPr>
        <w:tblStyle w:val="TableGrid"/>
        <w:tblW w:w="9280" w:type="dxa"/>
        <w:tblLayout w:type="fixed"/>
        <w:tblLook w:val="04A0" w:firstRow="1" w:lastRow="0" w:firstColumn="1" w:lastColumn="0" w:noHBand="0" w:noVBand="1"/>
      </w:tblPr>
      <w:tblGrid>
        <w:gridCol w:w="2320"/>
        <w:gridCol w:w="2183"/>
        <w:gridCol w:w="1559"/>
        <w:gridCol w:w="3218"/>
      </w:tblGrid>
      <w:tr w:rsidR="00C0576B" w:rsidRPr="00E52A3F" w14:paraId="1D66689F" w14:textId="77777777" w:rsidTr="006578E4">
        <w:trPr>
          <w:cantSplit/>
          <w:tblHeader/>
        </w:trPr>
        <w:tc>
          <w:tcPr>
            <w:tcW w:w="2320" w:type="dxa"/>
            <w:shd w:val="clear" w:color="auto" w:fill="D9D9D9" w:themeFill="background1" w:themeFillShade="D9"/>
          </w:tcPr>
          <w:p w14:paraId="4AF94500" w14:textId="0AD82AB1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>Name</w:t>
            </w:r>
          </w:p>
        </w:tc>
        <w:tc>
          <w:tcPr>
            <w:tcW w:w="2183" w:type="dxa"/>
            <w:shd w:val="clear" w:color="auto" w:fill="D9D9D9" w:themeFill="background1" w:themeFillShade="D9"/>
          </w:tcPr>
          <w:p w14:paraId="57D8F63A" w14:textId="4B5F034C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 xml:space="preserve">Contact details </w:t>
            </w:r>
          </w:p>
        </w:tc>
        <w:tc>
          <w:tcPr>
            <w:tcW w:w="1559" w:type="dxa"/>
            <w:shd w:val="clear" w:color="auto" w:fill="D9D9D9" w:themeFill="background1" w:themeFillShade="D9"/>
          </w:tcPr>
          <w:p w14:paraId="396AF81F" w14:textId="302118A3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>Role</w:t>
            </w:r>
          </w:p>
        </w:tc>
        <w:tc>
          <w:tcPr>
            <w:tcW w:w="3218" w:type="dxa"/>
            <w:shd w:val="clear" w:color="auto" w:fill="D9D9D9" w:themeFill="background1" w:themeFillShade="D9"/>
          </w:tcPr>
          <w:p w14:paraId="57BD8A10" w14:textId="13FE50CE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>When to contact</w:t>
            </w:r>
          </w:p>
        </w:tc>
      </w:tr>
      <w:tr w:rsidR="00C0576B" w14:paraId="351022B1" w14:textId="77777777" w:rsidTr="006578E4">
        <w:tc>
          <w:tcPr>
            <w:tcW w:w="2320" w:type="dxa"/>
          </w:tcPr>
          <w:p w14:paraId="7CC8694F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2F7CFBD4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68D5BEDE" w14:textId="2FFC0415" w:rsidR="00C0576B" w:rsidRPr="00E52A3F" w:rsidRDefault="00C0576B" w:rsidP="005E3FA9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6B083618" w14:textId="27242068" w:rsidR="00C0576B" w:rsidRDefault="00C0576B" w:rsidP="008038B3">
            <w:pPr>
              <w:pStyle w:val="Bullet1"/>
              <w:numPr>
                <w:ilvl w:val="0"/>
                <w:numId w:val="0"/>
              </w:numPr>
              <w:ind w:left="411"/>
            </w:pPr>
          </w:p>
        </w:tc>
      </w:tr>
      <w:tr w:rsidR="00C0576B" w14:paraId="50E2641E" w14:textId="77777777" w:rsidTr="006578E4">
        <w:tc>
          <w:tcPr>
            <w:tcW w:w="2320" w:type="dxa"/>
          </w:tcPr>
          <w:p w14:paraId="470FB066" w14:textId="4CB4E39F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3FEF1990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52B4815A" w14:textId="068A808E" w:rsidR="00C0576B" w:rsidRPr="00E52A3F" w:rsidRDefault="00C0576B" w:rsidP="005E3FA9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71D343F1" w14:textId="72356C59" w:rsidR="00855CAE" w:rsidRDefault="00855CAE" w:rsidP="008038B3">
            <w:pPr>
              <w:pStyle w:val="Bullet1"/>
              <w:numPr>
                <w:ilvl w:val="0"/>
                <w:numId w:val="0"/>
              </w:numPr>
              <w:ind w:left="742"/>
            </w:pPr>
          </w:p>
        </w:tc>
      </w:tr>
      <w:tr w:rsidR="00C0576B" w14:paraId="26E099D2" w14:textId="77777777" w:rsidTr="006578E4">
        <w:tc>
          <w:tcPr>
            <w:tcW w:w="2320" w:type="dxa"/>
          </w:tcPr>
          <w:p w14:paraId="1827BE93" w14:textId="3A0FF08A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47C6C18D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2EFC283F" w14:textId="0A72828F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1AA0D38D" w14:textId="77777777" w:rsidR="00C0576B" w:rsidRDefault="00C0576B" w:rsidP="00C0576B">
            <w:pPr>
              <w:pStyle w:val="TableText0"/>
            </w:pPr>
          </w:p>
        </w:tc>
      </w:tr>
      <w:tr w:rsidR="006578E4" w14:paraId="7CDD3ABF" w14:textId="77777777" w:rsidTr="006578E4">
        <w:tc>
          <w:tcPr>
            <w:tcW w:w="2320" w:type="dxa"/>
          </w:tcPr>
          <w:p w14:paraId="28877CB4" w14:textId="77777777" w:rsidR="006578E4" w:rsidRPr="00E52A3F" w:rsidRDefault="006578E4" w:rsidP="00A10745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70C7CCDF" w14:textId="77777777" w:rsidR="006578E4" w:rsidRPr="00E52A3F" w:rsidRDefault="006578E4" w:rsidP="00A10745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3C0B6BCA" w14:textId="43035981" w:rsidR="006578E4" w:rsidRPr="00E52A3F" w:rsidRDefault="006578E4" w:rsidP="00A10745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418A975A" w14:textId="6607598D" w:rsidR="006578E4" w:rsidRPr="00855CAE" w:rsidRDefault="006578E4" w:rsidP="008038B3">
            <w:pPr>
              <w:pStyle w:val="Bullet1"/>
              <w:numPr>
                <w:ilvl w:val="0"/>
                <w:numId w:val="0"/>
              </w:numPr>
              <w:ind w:left="411"/>
            </w:pPr>
          </w:p>
        </w:tc>
      </w:tr>
      <w:tr w:rsidR="002B2B86" w14:paraId="1F45751F" w14:textId="77777777" w:rsidTr="006578E4">
        <w:tc>
          <w:tcPr>
            <w:tcW w:w="2320" w:type="dxa"/>
          </w:tcPr>
          <w:p w14:paraId="455BA94A" w14:textId="77777777" w:rsidR="002B2B86" w:rsidRPr="00E52A3F" w:rsidRDefault="002B2B86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687A635B" w14:textId="77777777" w:rsidR="002B2B86" w:rsidRPr="00E52A3F" w:rsidRDefault="002B2B86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3A429458" w14:textId="382257A9" w:rsidR="002B2B86" w:rsidRPr="00E52A3F" w:rsidRDefault="002B2B86" w:rsidP="006578E4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2741B83B" w14:textId="728D7730" w:rsidR="002B2B86" w:rsidRPr="00855CAE" w:rsidRDefault="002B2B86" w:rsidP="008038B3">
            <w:pPr>
              <w:pStyle w:val="Bullet1"/>
              <w:numPr>
                <w:ilvl w:val="0"/>
                <w:numId w:val="0"/>
              </w:numPr>
              <w:ind w:left="411"/>
            </w:pPr>
          </w:p>
        </w:tc>
      </w:tr>
      <w:tr w:rsidR="002B2B86" w14:paraId="1A4A1A67" w14:textId="77777777" w:rsidTr="006578E4">
        <w:tc>
          <w:tcPr>
            <w:tcW w:w="2320" w:type="dxa"/>
          </w:tcPr>
          <w:p w14:paraId="598855D5" w14:textId="77777777" w:rsidR="002B2B86" w:rsidRPr="00E52A3F" w:rsidRDefault="002B2B86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5E51B1E8" w14:textId="77777777" w:rsidR="002B2B86" w:rsidRPr="00E52A3F" w:rsidRDefault="002B2B86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7F22EFD6" w14:textId="786BFC1F" w:rsidR="002B2B86" w:rsidRPr="00E52A3F" w:rsidRDefault="002B2B86" w:rsidP="002B2B86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7A57EDC8" w14:textId="1889C58A" w:rsidR="00AD7552" w:rsidRPr="00E52A3F" w:rsidRDefault="00AD7552" w:rsidP="00AD7552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9A7F17" w14:paraId="6A9F4428" w14:textId="77777777" w:rsidTr="006578E4">
        <w:tc>
          <w:tcPr>
            <w:tcW w:w="2320" w:type="dxa"/>
          </w:tcPr>
          <w:p w14:paraId="3AFF517D" w14:textId="77777777" w:rsidR="009A7F17" w:rsidRPr="00E52A3F" w:rsidRDefault="009A7F17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183" w:type="dxa"/>
          </w:tcPr>
          <w:p w14:paraId="6FE60159" w14:textId="77777777" w:rsidR="009A7F17" w:rsidRPr="00E52A3F" w:rsidRDefault="009A7F17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1559" w:type="dxa"/>
          </w:tcPr>
          <w:p w14:paraId="65CEA479" w14:textId="5805BD8C" w:rsidR="009A7F17" w:rsidRPr="00E52A3F" w:rsidRDefault="009A7F17" w:rsidP="002B2B86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3218" w:type="dxa"/>
          </w:tcPr>
          <w:p w14:paraId="43889A96" w14:textId="61B42BEB" w:rsidR="009A7F17" w:rsidRDefault="009A7F17" w:rsidP="0008773B">
            <w:pPr>
              <w:pStyle w:val="TableText0"/>
              <w:rPr>
                <w:rFonts w:asciiTheme="majorHAnsi" w:hAnsiTheme="majorHAnsi"/>
              </w:rPr>
            </w:pPr>
          </w:p>
        </w:tc>
      </w:tr>
    </w:tbl>
    <w:p w14:paraId="5E0B09A7" w14:textId="77777777" w:rsidR="00C0576B" w:rsidRDefault="00C0576B" w:rsidP="00980D94">
      <w:pPr>
        <w:pStyle w:val="Body-Calibri"/>
      </w:pPr>
    </w:p>
    <w:p w14:paraId="6F9E5E9E" w14:textId="05A07097" w:rsidR="00980D94" w:rsidRDefault="00980D94" w:rsidP="00980D94">
      <w:pPr>
        <w:pStyle w:val="Heading2-Calibri"/>
      </w:pPr>
      <w:bookmarkStart w:id="47" w:name="_Toc185244346"/>
      <w:r>
        <w:t>External stakeholders</w:t>
      </w:r>
      <w:bookmarkEnd w:id="47"/>
      <w:r>
        <w:t xml:space="preserve"> </w:t>
      </w:r>
    </w:p>
    <w:p w14:paraId="37DD10EB" w14:textId="7D998871" w:rsidR="00C0576B" w:rsidRDefault="00C0576B" w:rsidP="00C0576B">
      <w:pPr>
        <w:pStyle w:val="Body-Calibri"/>
      </w:pPr>
      <w:r>
        <w:t xml:space="preserve">The external stakeholders for this activity are shown in the table below. </w:t>
      </w:r>
    </w:p>
    <w:p w14:paraId="52FA8964" w14:textId="6BCA9014" w:rsidR="00C0576B" w:rsidRPr="002D6B14" w:rsidRDefault="00C0576B" w:rsidP="00AC7AF4">
      <w:pPr>
        <w:pStyle w:val="Caption"/>
      </w:pPr>
      <w:bookmarkStart w:id="48" w:name="_Toc185244422"/>
      <w:r>
        <w:t xml:space="preserve">Table </w:t>
      </w:r>
      <w:r w:rsidR="00920870">
        <w:fldChar w:fldCharType="begin"/>
      </w:r>
      <w:r w:rsidR="00920870">
        <w:instrText xml:space="preserve"> SEQ Table \* ARABIC </w:instrText>
      </w:r>
      <w:r w:rsidR="00920870">
        <w:fldChar w:fldCharType="separate"/>
      </w:r>
      <w:r w:rsidR="006236E6">
        <w:rPr>
          <w:noProof/>
        </w:rPr>
        <w:t>12</w:t>
      </w:r>
      <w:r w:rsidR="00920870">
        <w:rPr>
          <w:noProof/>
        </w:rPr>
        <w:fldChar w:fldCharType="end"/>
      </w:r>
      <w:r w:rsidR="00DE7A8F">
        <w:rPr>
          <w:noProof/>
        </w:rPr>
        <w:t xml:space="preserve">: </w:t>
      </w:r>
      <w:r w:rsidR="003D130E">
        <w:t xml:space="preserve">External </w:t>
      </w:r>
      <w:r>
        <w:t>stakeholders</w:t>
      </w:r>
      <w:bookmarkEnd w:id="48"/>
      <w:r>
        <w:t xml:space="preserve"> 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2255"/>
        <w:gridCol w:w="2261"/>
        <w:gridCol w:w="2278"/>
        <w:gridCol w:w="2260"/>
      </w:tblGrid>
      <w:tr w:rsidR="00C0576B" w:rsidRPr="00C0576B" w14:paraId="4F0F49C2" w14:textId="77777777" w:rsidTr="00FA0397">
        <w:trPr>
          <w:cantSplit/>
          <w:tblHeader/>
        </w:trPr>
        <w:tc>
          <w:tcPr>
            <w:tcW w:w="2320" w:type="dxa"/>
            <w:shd w:val="clear" w:color="auto" w:fill="D9D9D9" w:themeFill="background1" w:themeFillShade="D9"/>
          </w:tcPr>
          <w:p w14:paraId="707595B2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>Name</w:t>
            </w:r>
          </w:p>
        </w:tc>
        <w:tc>
          <w:tcPr>
            <w:tcW w:w="2320" w:type="dxa"/>
            <w:shd w:val="clear" w:color="auto" w:fill="D9D9D9" w:themeFill="background1" w:themeFillShade="D9"/>
          </w:tcPr>
          <w:p w14:paraId="69FCBBBB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 xml:space="preserve">Contact details </w:t>
            </w:r>
          </w:p>
        </w:tc>
        <w:tc>
          <w:tcPr>
            <w:tcW w:w="2320" w:type="dxa"/>
            <w:shd w:val="clear" w:color="auto" w:fill="D9D9D9" w:themeFill="background1" w:themeFillShade="D9"/>
          </w:tcPr>
          <w:p w14:paraId="1FBAEEB2" w14:textId="3B3EA050" w:rsidR="00C0576B" w:rsidRPr="00E52A3F" w:rsidRDefault="00AA6349" w:rsidP="00AA6349">
            <w:pPr>
              <w:pStyle w:val="TableText0"/>
              <w:rPr>
                <w:rFonts w:asciiTheme="majorHAnsi" w:hAnsiTheme="majorHAnsi"/>
                <w:b/>
              </w:rPr>
            </w:pPr>
            <w:r>
              <w:rPr>
                <w:rFonts w:asciiTheme="majorHAnsi" w:hAnsiTheme="majorHAnsi"/>
                <w:b/>
              </w:rPr>
              <w:t xml:space="preserve">Stakeholder </w:t>
            </w:r>
          </w:p>
        </w:tc>
        <w:tc>
          <w:tcPr>
            <w:tcW w:w="2320" w:type="dxa"/>
            <w:shd w:val="clear" w:color="auto" w:fill="D9D9D9" w:themeFill="background1" w:themeFillShade="D9"/>
          </w:tcPr>
          <w:p w14:paraId="6163DC82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  <w:b/>
              </w:rPr>
            </w:pPr>
            <w:r w:rsidRPr="00E52A3F">
              <w:rPr>
                <w:rFonts w:asciiTheme="majorHAnsi" w:hAnsiTheme="majorHAnsi"/>
                <w:b/>
              </w:rPr>
              <w:t>When to contact</w:t>
            </w:r>
          </w:p>
        </w:tc>
      </w:tr>
      <w:tr w:rsidR="00C0576B" w14:paraId="51047285" w14:textId="77777777" w:rsidTr="00C0576B">
        <w:tc>
          <w:tcPr>
            <w:tcW w:w="2320" w:type="dxa"/>
          </w:tcPr>
          <w:p w14:paraId="686A44D2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4FDF1DE1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3D8A28AA" w14:textId="53B1AF0A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7846D91F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E52A3F" w14:paraId="5A0054FE" w14:textId="77777777" w:rsidTr="00920870">
        <w:tc>
          <w:tcPr>
            <w:tcW w:w="2320" w:type="dxa"/>
          </w:tcPr>
          <w:p w14:paraId="62BA4504" w14:textId="77777777" w:rsidR="00E52A3F" w:rsidRPr="00E52A3F" w:rsidRDefault="00E52A3F" w:rsidP="00920870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1EF68E8F" w14:textId="77777777" w:rsidR="00E52A3F" w:rsidRPr="00E52A3F" w:rsidRDefault="00E52A3F" w:rsidP="00920870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73C7D133" w14:textId="629507F8" w:rsidR="00E52A3F" w:rsidRPr="00E52A3F" w:rsidRDefault="00E52A3F" w:rsidP="00920870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53B175C8" w14:textId="77777777" w:rsidR="00E52A3F" w:rsidRPr="00E52A3F" w:rsidRDefault="00E52A3F" w:rsidP="00920870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C0576B" w14:paraId="289BDC9C" w14:textId="77777777" w:rsidTr="00C0576B">
        <w:tc>
          <w:tcPr>
            <w:tcW w:w="2320" w:type="dxa"/>
          </w:tcPr>
          <w:p w14:paraId="32AA46B0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496696C4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7FB2CC51" w14:textId="0A5FA02B" w:rsidR="00C0576B" w:rsidRPr="00AA6349" w:rsidRDefault="00C0576B" w:rsidP="00AA6349">
            <w:pPr>
              <w:pStyle w:val="TableText0"/>
              <w:rPr>
                <w:rFonts w:asciiTheme="majorHAnsi" w:hAnsiTheme="majorHAnsi"/>
                <w:highlight w:val="yellow"/>
              </w:rPr>
            </w:pPr>
          </w:p>
        </w:tc>
        <w:tc>
          <w:tcPr>
            <w:tcW w:w="2320" w:type="dxa"/>
          </w:tcPr>
          <w:p w14:paraId="09554DF1" w14:textId="77777777" w:rsidR="00C0576B" w:rsidRPr="00E52A3F" w:rsidRDefault="00C0576B" w:rsidP="00C0576B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AA6349" w14:paraId="0877359B" w14:textId="77777777" w:rsidTr="00C0576B">
        <w:tc>
          <w:tcPr>
            <w:tcW w:w="2320" w:type="dxa"/>
          </w:tcPr>
          <w:p w14:paraId="3E0F27C1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6674E70F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2DD12363" w14:textId="11905AC1" w:rsidR="00AA6349" w:rsidRPr="00AA6349" w:rsidRDefault="00AA6349" w:rsidP="00AA6349">
            <w:pPr>
              <w:pStyle w:val="TableText0"/>
              <w:rPr>
                <w:rFonts w:asciiTheme="majorHAnsi" w:hAnsiTheme="majorHAnsi"/>
                <w:highlight w:val="yellow"/>
              </w:rPr>
            </w:pPr>
          </w:p>
        </w:tc>
        <w:tc>
          <w:tcPr>
            <w:tcW w:w="2320" w:type="dxa"/>
          </w:tcPr>
          <w:p w14:paraId="4B4746E2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AA6349" w14:paraId="3035DD54" w14:textId="77777777" w:rsidTr="00C0576B">
        <w:tc>
          <w:tcPr>
            <w:tcW w:w="2320" w:type="dxa"/>
          </w:tcPr>
          <w:p w14:paraId="133E6C42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5CCBE55C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152ADBE8" w14:textId="69F65C60" w:rsidR="00AA6349" w:rsidRPr="00AA6349" w:rsidRDefault="00AA6349" w:rsidP="00AA6349">
            <w:pPr>
              <w:pStyle w:val="TableText0"/>
              <w:rPr>
                <w:rFonts w:asciiTheme="majorHAnsi" w:hAnsiTheme="majorHAnsi"/>
                <w:highlight w:val="yellow"/>
              </w:rPr>
            </w:pPr>
          </w:p>
        </w:tc>
        <w:tc>
          <w:tcPr>
            <w:tcW w:w="2320" w:type="dxa"/>
          </w:tcPr>
          <w:p w14:paraId="284312D2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</w:tr>
      <w:tr w:rsidR="00AA6349" w14:paraId="5EC9DFE5" w14:textId="77777777" w:rsidTr="00C0576B">
        <w:tc>
          <w:tcPr>
            <w:tcW w:w="2320" w:type="dxa"/>
          </w:tcPr>
          <w:p w14:paraId="3DED69F2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58063078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  <w:tc>
          <w:tcPr>
            <w:tcW w:w="2320" w:type="dxa"/>
          </w:tcPr>
          <w:p w14:paraId="007E5758" w14:textId="2B42CCE8" w:rsidR="00AA6349" w:rsidRPr="00AA6349" w:rsidRDefault="00AA6349" w:rsidP="00AA6349">
            <w:pPr>
              <w:pStyle w:val="TableText0"/>
              <w:rPr>
                <w:rFonts w:asciiTheme="majorHAnsi" w:hAnsiTheme="majorHAnsi"/>
                <w:highlight w:val="yellow"/>
              </w:rPr>
            </w:pPr>
          </w:p>
        </w:tc>
        <w:tc>
          <w:tcPr>
            <w:tcW w:w="2320" w:type="dxa"/>
          </w:tcPr>
          <w:p w14:paraId="09E98617" w14:textId="77777777" w:rsidR="00AA6349" w:rsidRPr="00E52A3F" w:rsidRDefault="00AA6349" w:rsidP="00C0576B">
            <w:pPr>
              <w:pStyle w:val="TableText0"/>
              <w:rPr>
                <w:rFonts w:asciiTheme="majorHAnsi" w:hAnsiTheme="majorHAnsi"/>
              </w:rPr>
            </w:pPr>
          </w:p>
        </w:tc>
      </w:tr>
    </w:tbl>
    <w:p w14:paraId="5C96FF73" w14:textId="77777777" w:rsidR="00C0576B" w:rsidRDefault="00C0576B" w:rsidP="00F31DF7">
      <w:pPr>
        <w:pStyle w:val="NoSpacing0"/>
      </w:pPr>
    </w:p>
    <w:p w14:paraId="0F9A2646" w14:textId="5E0F2D8D" w:rsidR="00F71ACC" w:rsidRDefault="00F71ACC" w:rsidP="00F71ACC">
      <w:pPr>
        <w:pStyle w:val="Heading1-Calibri"/>
      </w:pPr>
      <w:bookmarkStart w:id="49" w:name="_Toc185244347"/>
      <w:r>
        <w:t>Existing information</w:t>
      </w:r>
      <w:bookmarkEnd w:id="49"/>
      <w:r>
        <w:t xml:space="preserve"> </w:t>
      </w:r>
    </w:p>
    <w:p w14:paraId="6569F627" w14:textId="20C35AEC" w:rsidR="00C278F9" w:rsidRDefault="002608C3" w:rsidP="00C278F9">
      <w:pPr>
        <w:pStyle w:val="Heading1-Calibri"/>
      </w:pPr>
      <w:bookmarkStart w:id="50" w:name="_Toc185244348"/>
      <w:r>
        <w:t xml:space="preserve">Document location and </w:t>
      </w:r>
      <w:r w:rsidR="003456A4">
        <w:t>links.</w:t>
      </w:r>
      <w:bookmarkEnd w:id="50"/>
      <w:r>
        <w:t xml:space="preserve"> </w:t>
      </w:r>
    </w:p>
    <w:p w14:paraId="2283E3A3" w14:textId="101D4A4D" w:rsidR="00C278F9" w:rsidRDefault="00C278F9" w:rsidP="00C278F9">
      <w:pPr>
        <w:pStyle w:val="Heading2-Calibri"/>
      </w:pPr>
      <w:bookmarkStart w:id="51" w:name="_Toc185244349"/>
      <w:r>
        <w:t>Where project documents are stored</w:t>
      </w:r>
      <w:bookmarkEnd w:id="51"/>
    </w:p>
    <w:p w14:paraId="20EA42BE" w14:textId="43411952" w:rsidR="00E05167" w:rsidRDefault="00E52A3F" w:rsidP="00C278F9">
      <w:pPr>
        <w:pStyle w:val="Body-Calibri"/>
      </w:pPr>
      <w:r>
        <w:t xml:space="preserve">When the project </w:t>
      </w:r>
      <w:r w:rsidR="00E05167">
        <w:t xml:space="preserve">for this activity brief </w:t>
      </w:r>
      <w:r>
        <w:t xml:space="preserve">is initiated, Wellington Water will provide the project manager with a link to the project </w:t>
      </w:r>
      <w:r w:rsidR="00165CD7">
        <w:t xml:space="preserve">server </w:t>
      </w:r>
      <w:r>
        <w:t xml:space="preserve">site. </w:t>
      </w:r>
    </w:p>
    <w:p w14:paraId="4974BA49" w14:textId="560F357C" w:rsidR="00E52A3F" w:rsidRDefault="00E52A3F" w:rsidP="00C278F9">
      <w:pPr>
        <w:pStyle w:val="Body-Calibri"/>
      </w:pPr>
      <w:r>
        <w:t>All documents relating to the project</w:t>
      </w:r>
      <w:r w:rsidR="00E05167">
        <w:t>, including this activity brief,</w:t>
      </w:r>
      <w:r>
        <w:t xml:space="preserve"> will be stored in that site. </w:t>
      </w:r>
    </w:p>
    <w:p w14:paraId="01F71A4B" w14:textId="4F3398F7" w:rsidR="00C278F9" w:rsidRDefault="00BE69C5" w:rsidP="00C278F9">
      <w:pPr>
        <w:pStyle w:val="Heading2-Calibri"/>
      </w:pPr>
      <w:bookmarkStart w:id="52" w:name="_Toc185244350"/>
      <w:r>
        <w:t xml:space="preserve">Approved products, </w:t>
      </w:r>
      <w:r w:rsidR="003456A4">
        <w:t>standards,</w:t>
      </w:r>
      <w:r>
        <w:t xml:space="preserve"> and</w:t>
      </w:r>
      <w:r w:rsidR="00F36576">
        <w:t xml:space="preserve"> </w:t>
      </w:r>
      <w:r w:rsidR="00C278F9">
        <w:t>specifications</w:t>
      </w:r>
      <w:bookmarkEnd w:id="52"/>
      <w:r w:rsidR="00C278F9">
        <w:t xml:space="preserve"> </w:t>
      </w:r>
    </w:p>
    <w:p w14:paraId="4EBA3932" w14:textId="01DD4388" w:rsidR="00F36576" w:rsidRDefault="00F36576" w:rsidP="00F36576">
      <w:pPr>
        <w:pStyle w:val="Body-Calibri"/>
      </w:pPr>
      <w:r w:rsidRPr="00F36576">
        <w:t xml:space="preserve">The Wellington Water </w:t>
      </w:r>
      <w:r w:rsidR="00BE69C5">
        <w:t xml:space="preserve">approved products, </w:t>
      </w:r>
      <w:r w:rsidRPr="00F36576">
        <w:t>standard</w:t>
      </w:r>
      <w:r>
        <w:t>s</w:t>
      </w:r>
      <w:r w:rsidR="00BE69C5">
        <w:t xml:space="preserve"> and</w:t>
      </w:r>
      <w:r w:rsidRPr="00F36576">
        <w:t xml:space="preserve"> spec</w:t>
      </w:r>
      <w:r>
        <w:t>ifications</w:t>
      </w:r>
      <w:r w:rsidRPr="00F36576">
        <w:t xml:space="preserve"> </w:t>
      </w:r>
      <w:r>
        <w:t xml:space="preserve">are listed on the Wellington Water website. </w:t>
      </w:r>
    </w:p>
    <w:p w14:paraId="3AE9BCF2" w14:textId="1C9C1028" w:rsidR="003456A4" w:rsidRDefault="00000000" w:rsidP="00F36576">
      <w:pPr>
        <w:pStyle w:val="Body-Calibri"/>
      </w:pPr>
      <w:hyperlink r:id="rId25" w:history="1">
        <w:r w:rsidR="003456A4" w:rsidRPr="003456A4">
          <w:rPr>
            <w:rStyle w:val="Hyperlink"/>
          </w:rPr>
          <w:t>Standards and specifications</w:t>
        </w:r>
      </w:hyperlink>
    </w:p>
    <w:p w14:paraId="5C74E9C2" w14:textId="72354BB1" w:rsidR="00C278F9" w:rsidRDefault="00C278F9" w:rsidP="00C278F9">
      <w:pPr>
        <w:pStyle w:val="Heading2-Calibri"/>
      </w:pPr>
      <w:bookmarkStart w:id="53" w:name="_Toc185244351"/>
      <w:r>
        <w:t>Other relevant documents</w:t>
      </w:r>
      <w:bookmarkEnd w:id="53"/>
    </w:p>
    <w:p w14:paraId="2C21120D" w14:textId="457F0316" w:rsidR="00210837" w:rsidRDefault="00210837" w:rsidP="00210837">
      <w:pPr>
        <w:pStyle w:val="Body-Calibri"/>
      </w:pPr>
    </w:p>
    <w:p w14:paraId="6872A4C1" w14:textId="77777777" w:rsidR="00210837" w:rsidRDefault="00210837" w:rsidP="00210837">
      <w:pPr>
        <w:pStyle w:val="Body-Calibri"/>
      </w:pPr>
    </w:p>
    <w:p w14:paraId="28F7CCF8" w14:textId="77777777" w:rsidR="00210837" w:rsidRPr="00210837" w:rsidRDefault="00210837" w:rsidP="00210837">
      <w:pPr>
        <w:pStyle w:val="Body-Calibri"/>
      </w:pPr>
    </w:p>
    <w:p w14:paraId="42AC561C" w14:textId="49F07FD8" w:rsidR="004F3A90" w:rsidRPr="006173F3" w:rsidRDefault="004F3A90" w:rsidP="002B5251">
      <w:pPr>
        <w:pStyle w:val="Body-Calibri"/>
        <w:sectPr w:rsidR="004F3A90" w:rsidRPr="006173F3" w:rsidSect="006C009A">
          <w:headerReference w:type="default" r:id="rId26"/>
          <w:footerReference w:type="default" r:id="rId27"/>
          <w:pgSz w:w="11900" w:h="16840"/>
          <w:pgMar w:top="1418" w:right="1418" w:bottom="1418" w:left="1418" w:header="709" w:footer="709" w:gutter="0"/>
          <w:pgNumType w:start="1"/>
          <w:cols w:space="708"/>
          <w:docGrid w:linePitch="360"/>
        </w:sectPr>
      </w:pPr>
      <w:r>
        <w:t> </w:t>
      </w:r>
    </w:p>
    <w:p w14:paraId="2F95659C" w14:textId="1877A5E3" w:rsidR="00D979FC" w:rsidRDefault="00D979FC" w:rsidP="00D979FC">
      <w:pPr>
        <w:pStyle w:val="Appendix"/>
      </w:pPr>
      <w:bookmarkStart w:id="54" w:name="_Toc72739233"/>
      <w:r w:rsidRPr="00AC7AF4">
        <w:lastRenderedPageBreak/>
        <w:t xml:space="preserve">Appendix </w:t>
      </w:r>
      <w:r>
        <w:t>A</w:t>
      </w:r>
      <w:r w:rsidRPr="00AC7AF4">
        <w:t xml:space="preserve">: </w:t>
      </w:r>
      <w:r w:rsidR="002A1CC7">
        <w:t>Project Approvals for LTP</w:t>
      </w:r>
      <w:bookmarkEnd w:id="54"/>
    </w:p>
    <w:p w14:paraId="64C37BA9" w14:textId="24AE3081" w:rsidR="00DA337F" w:rsidRDefault="00DA337F" w:rsidP="00DA337F">
      <w:pPr>
        <w:pStyle w:val="Body-Calibri"/>
      </w:pPr>
      <w:r w:rsidRPr="00DA337F">
        <w:t>Please include evidence of funding in LTP or approval to fund this project in the LTP (from Service Planning).</w:t>
      </w:r>
      <w:r>
        <w:t xml:space="preserve"> </w:t>
      </w:r>
    </w:p>
    <w:p w14:paraId="56508579" w14:textId="77777777" w:rsidR="00D979FC" w:rsidRDefault="00D979FC" w:rsidP="00D979FC">
      <w:pPr>
        <w:pStyle w:val="Body-Calibri"/>
      </w:pPr>
    </w:p>
    <w:p w14:paraId="6A1D6106" w14:textId="77777777" w:rsidR="00D979FC" w:rsidRDefault="00D979FC" w:rsidP="00D979FC">
      <w:pPr>
        <w:pStyle w:val="Body-Calibri"/>
        <w:tabs>
          <w:tab w:val="left" w:pos="1029"/>
        </w:tabs>
      </w:pPr>
    </w:p>
    <w:p w14:paraId="04201CDE" w14:textId="77777777" w:rsidR="00D979FC" w:rsidRDefault="00D979FC" w:rsidP="00D979FC">
      <w:pPr>
        <w:rPr>
          <w:rFonts w:ascii="Calibri" w:hAnsi="Calibri"/>
          <w:sz w:val="22"/>
          <w:lang w:eastAsia="en-NZ"/>
        </w:rPr>
      </w:pPr>
      <w:r>
        <w:br w:type="page"/>
      </w:r>
    </w:p>
    <w:p w14:paraId="2645EB52" w14:textId="48F3297A" w:rsidR="007E66A3" w:rsidRPr="00AC7AF4" w:rsidRDefault="0093583E" w:rsidP="00AC7AF4">
      <w:pPr>
        <w:pStyle w:val="Appendix"/>
      </w:pPr>
      <w:bookmarkStart w:id="55" w:name="_Toc72739234"/>
      <w:r w:rsidRPr="00AC7AF4">
        <w:lastRenderedPageBreak/>
        <w:t xml:space="preserve">Appendix </w:t>
      </w:r>
      <w:r w:rsidR="00D979FC">
        <w:t>B</w:t>
      </w:r>
      <w:r w:rsidR="007C628B" w:rsidRPr="00AC7AF4">
        <w:t xml:space="preserve">: </w:t>
      </w:r>
      <w:r w:rsidR="00920870" w:rsidRPr="00AC7AF4">
        <w:t>C</w:t>
      </w:r>
      <w:r w:rsidR="009F5175" w:rsidRPr="00AC7AF4">
        <w:t>ost estimate</w:t>
      </w:r>
      <w:bookmarkEnd w:id="55"/>
      <w:r w:rsidR="009F5175" w:rsidRPr="00AC7AF4">
        <w:t xml:space="preserve"> </w:t>
      </w:r>
    </w:p>
    <w:p w14:paraId="54229F83" w14:textId="77777777" w:rsidR="001247E9" w:rsidRDefault="001247E9" w:rsidP="002B5251">
      <w:pPr>
        <w:pStyle w:val="Body-Calibri"/>
      </w:pPr>
    </w:p>
    <w:p w14:paraId="4D35CEB2" w14:textId="54D3C5F9" w:rsidR="00792706" w:rsidRDefault="00792706" w:rsidP="002B5251">
      <w:pPr>
        <w:pStyle w:val="Body-Calibri"/>
      </w:pPr>
    </w:p>
    <w:p w14:paraId="39A04715" w14:textId="1055088B" w:rsidR="00792706" w:rsidRDefault="00792706" w:rsidP="00CD1E7F">
      <w:pPr>
        <w:pStyle w:val="Body-Calibri"/>
        <w:tabs>
          <w:tab w:val="left" w:pos="1029"/>
        </w:tabs>
      </w:pPr>
    </w:p>
    <w:p w14:paraId="213DAF96" w14:textId="1A20D657" w:rsidR="009F5175" w:rsidRDefault="009F5175">
      <w:pPr>
        <w:rPr>
          <w:rFonts w:ascii="Calibri" w:hAnsi="Calibri"/>
          <w:sz w:val="22"/>
          <w:lang w:eastAsia="en-NZ"/>
        </w:rPr>
      </w:pPr>
      <w:r>
        <w:br w:type="page"/>
      </w:r>
    </w:p>
    <w:p w14:paraId="795B37E9" w14:textId="49C5F802" w:rsidR="009F5175" w:rsidRPr="001C5002" w:rsidRDefault="009F5175" w:rsidP="00AC7AF4">
      <w:pPr>
        <w:pStyle w:val="Appendix"/>
      </w:pPr>
      <w:bookmarkStart w:id="56" w:name="_Toc72739235"/>
      <w:r w:rsidRPr="001C5002">
        <w:lastRenderedPageBreak/>
        <w:t xml:space="preserve">Appendix </w:t>
      </w:r>
      <w:r w:rsidR="00D979FC">
        <w:t>C</w:t>
      </w:r>
      <w:r w:rsidRPr="001C5002">
        <w:t>: SID H&amp;S risk assessment</w:t>
      </w:r>
      <w:bookmarkEnd w:id="56"/>
    </w:p>
    <w:p w14:paraId="3B7CE1CD" w14:textId="77777777" w:rsidR="009F5175" w:rsidRDefault="009F5175" w:rsidP="009F5175">
      <w:pPr>
        <w:pStyle w:val="Body-Calibri"/>
      </w:pPr>
    </w:p>
    <w:p w14:paraId="40EF4E90" w14:textId="77777777" w:rsidR="009F5175" w:rsidRDefault="009F5175" w:rsidP="009F5175">
      <w:pPr>
        <w:pStyle w:val="Body-Calibri"/>
      </w:pPr>
    </w:p>
    <w:p w14:paraId="78CB91A2" w14:textId="77777777" w:rsidR="00C278F9" w:rsidRDefault="00C278F9" w:rsidP="002B5251">
      <w:pPr>
        <w:pStyle w:val="Body-Calibri"/>
      </w:pPr>
    </w:p>
    <w:p w14:paraId="6E23D7B7" w14:textId="47993CF7" w:rsidR="008343B0" w:rsidRDefault="008343B0" w:rsidP="002B5251">
      <w:pPr>
        <w:pStyle w:val="Body-Calibri"/>
      </w:pPr>
    </w:p>
    <w:p w14:paraId="2FD2AA71" w14:textId="07E58DCF" w:rsidR="00C278F9" w:rsidRDefault="00C278F9">
      <w:pPr>
        <w:rPr>
          <w:rFonts w:ascii="Calibri" w:hAnsi="Calibri"/>
          <w:sz w:val="22"/>
          <w:lang w:eastAsia="en-NZ"/>
        </w:rPr>
      </w:pPr>
    </w:p>
    <w:p w14:paraId="22423259" w14:textId="77777777" w:rsidR="00C278F9" w:rsidRDefault="00C278F9" w:rsidP="00C278F9">
      <w:pPr>
        <w:pStyle w:val="Body-Calibri"/>
      </w:pPr>
    </w:p>
    <w:p w14:paraId="2BC95CBA" w14:textId="77777777" w:rsidR="00FC0D94" w:rsidRDefault="00FC0D94">
      <w:pPr>
        <w:pStyle w:val="Body-Calibri"/>
      </w:pPr>
    </w:p>
    <w:sectPr w:rsidR="00FC0D94" w:rsidSect="00CA1875">
      <w:footerReference w:type="default" r:id="rId28"/>
      <w:pgSz w:w="11900" w:h="16840"/>
      <w:pgMar w:top="1418" w:right="1418" w:bottom="1418" w:left="1418" w:header="709" w:footer="709" w:gutter="0"/>
      <w:pgNumType w:start="1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5363A07" w14:textId="77777777" w:rsidR="00D92538" w:rsidRPr="006173F3" w:rsidRDefault="00D92538" w:rsidP="003C01A3">
      <w:r w:rsidRPr="006173F3">
        <w:separator/>
      </w:r>
    </w:p>
  </w:endnote>
  <w:endnote w:type="continuationSeparator" w:id="0">
    <w:p w14:paraId="5FACDE97" w14:textId="77777777" w:rsidR="00D92538" w:rsidRPr="006173F3" w:rsidRDefault="00D92538" w:rsidP="003C01A3">
      <w:r w:rsidRPr="006173F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Arial"/>
    <w:charset w:val="00"/>
    <w:family w:val="auto"/>
    <w:pitch w:val="variable"/>
    <w:sig w:usb0="00000000" w:usb1="5000A1FF" w:usb2="00000000" w:usb3="00000000" w:csb0="000001B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645EB60" w14:textId="77777777" w:rsidR="00322383" w:rsidRPr="006173F3" w:rsidRDefault="00322383" w:rsidP="007E0D06">
    <w:pPr>
      <w:pStyle w:val="Footer"/>
      <w:framePr w:wrap="around" w:vAnchor="text" w:hAnchor="margin" w:xAlign="center" w:y="1"/>
      <w:rPr>
        <w:rStyle w:val="PageNumber"/>
      </w:rPr>
    </w:pPr>
    <w:r w:rsidRPr="006173F3">
      <w:rPr>
        <w:rStyle w:val="PageNumber"/>
      </w:rPr>
      <w:fldChar w:fldCharType="begin"/>
    </w:r>
    <w:r w:rsidRPr="006173F3">
      <w:rPr>
        <w:rStyle w:val="PageNumber"/>
      </w:rPr>
      <w:instrText xml:space="preserve">PAGE  </w:instrText>
    </w:r>
    <w:r w:rsidRPr="006173F3">
      <w:rPr>
        <w:rStyle w:val="PageNumber"/>
      </w:rPr>
      <w:fldChar w:fldCharType="separate"/>
    </w:r>
    <w:r w:rsidRPr="006173F3">
      <w:rPr>
        <w:rStyle w:val="PageNumber"/>
        <w:noProof/>
      </w:rPr>
      <w:t>3</w:t>
    </w:r>
    <w:r w:rsidRPr="006173F3">
      <w:rPr>
        <w:rStyle w:val="PageNumber"/>
      </w:rPr>
      <w:fldChar w:fldCharType="end"/>
    </w:r>
  </w:p>
  <w:p w14:paraId="2645EB61" w14:textId="77777777" w:rsidR="00322383" w:rsidRPr="006173F3" w:rsidRDefault="00322383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i/>
        <w:iCs/>
      </w:rPr>
      <w:id w:val="1196586727"/>
      <w:docPartObj>
        <w:docPartGallery w:val="Page Numbers (Bottom of Page)"/>
        <w:docPartUnique/>
      </w:docPartObj>
    </w:sdtPr>
    <w:sdtContent>
      <w:sdt>
        <w:sdtPr>
          <w:rPr>
            <w:i/>
            <w:iCs/>
          </w:rPr>
          <w:id w:val="-1769616900"/>
          <w:docPartObj>
            <w:docPartGallery w:val="Page Numbers (Top of Page)"/>
            <w:docPartUnique/>
          </w:docPartObj>
        </w:sdtPr>
        <w:sdtContent>
          <w:p w14:paraId="714DC486" w14:textId="77777777" w:rsidR="00BB4F07" w:rsidRPr="00FC31F8" w:rsidRDefault="00BB4F07" w:rsidP="00BB4F07">
            <w:pPr>
              <w:tabs>
                <w:tab w:val="center" w:pos="4536"/>
                <w:tab w:val="right" w:pos="9072"/>
              </w:tabs>
              <w:rPr>
                <w:i/>
                <w:iCs/>
              </w:rPr>
            </w:pP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 xml:space="preserve">QPulse </w:t>
            </w:r>
            <w:r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>R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 xml:space="preserve">ef:  PCMT_0009                                        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sz w:val="20"/>
                <w:szCs w:val="20"/>
              </w:rPr>
              <w:tab/>
              <w:t xml:space="preserve">UNCONTROLLED WHEN 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 xml:space="preserve">PRINTED                   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ab/>
              <w:t xml:space="preserve">Page 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begin"/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instrText xml:space="preserve"> PAGE </w:instrTex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separate"/>
            </w:r>
            <w:r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>1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end"/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 xml:space="preserve"> of 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begin"/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instrText xml:space="preserve"> NUMPAGES  </w:instrTex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separate"/>
            </w:r>
            <w:r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t>16</w:t>
            </w:r>
            <w:r w:rsidRPr="00FC31F8">
              <w:rPr>
                <w:rStyle w:val="SubtleEmphasis"/>
                <w:rFonts w:asciiTheme="majorHAnsi" w:hAnsiTheme="majorHAnsi"/>
                <w:i w:val="0"/>
                <w:iCs w:val="0"/>
                <w:color w:val="auto"/>
                <w:sz w:val="20"/>
                <w:szCs w:val="20"/>
              </w:rPr>
              <w:fldChar w:fldCharType="end"/>
            </w:r>
          </w:p>
        </w:sdtContent>
      </w:sdt>
    </w:sdtContent>
  </w:sdt>
  <w:p w14:paraId="557BD7A8" w14:textId="50A8A84F" w:rsidR="00A10F7F" w:rsidRPr="00BB4F07" w:rsidRDefault="00A10F7F" w:rsidP="00BB4F07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439FC51" w14:textId="77777777" w:rsidR="0014157E" w:rsidRDefault="0014157E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23410A5" w14:textId="3D3B7E24" w:rsidR="00322383" w:rsidRPr="00A322AA" w:rsidRDefault="00FC0D94" w:rsidP="00EA2FCD">
    <w:pPr>
      <w:pStyle w:val="Footer1"/>
      <w:tabs>
        <w:tab w:val="clear" w:pos="4253"/>
        <w:tab w:val="clear" w:pos="8505"/>
        <w:tab w:val="center" w:pos="4536"/>
        <w:tab w:val="right" w:pos="9072"/>
      </w:tabs>
      <w:rPr>
        <w:rStyle w:val="Footer1Char"/>
        <w:rFonts w:asciiTheme="majorHAnsi" w:hAnsiTheme="majorHAnsi"/>
      </w:rPr>
    </w:pPr>
    <w:r w:rsidRPr="00FC31F8">
      <w:rPr>
        <w:rStyle w:val="SubtleEmphasis"/>
        <w:rFonts w:asciiTheme="majorHAnsi" w:hAnsiTheme="majorHAnsi"/>
        <w:i w:val="0"/>
        <w:iCs w:val="0"/>
        <w:color w:val="auto"/>
      </w:rPr>
      <w:t xml:space="preserve">QPulse </w:t>
    </w:r>
    <w:r>
      <w:rPr>
        <w:rStyle w:val="SubtleEmphasis"/>
        <w:rFonts w:asciiTheme="majorHAnsi" w:hAnsiTheme="majorHAnsi"/>
        <w:i w:val="0"/>
        <w:iCs w:val="0"/>
        <w:color w:val="auto"/>
      </w:rPr>
      <w:t>R</w:t>
    </w:r>
    <w:r w:rsidRPr="00FC31F8">
      <w:rPr>
        <w:rStyle w:val="SubtleEmphasis"/>
        <w:rFonts w:asciiTheme="majorHAnsi" w:hAnsiTheme="majorHAnsi"/>
        <w:i w:val="0"/>
        <w:iCs w:val="0"/>
        <w:color w:val="auto"/>
      </w:rPr>
      <w:t>ef:  PCMT_0009</w:t>
    </w:r>
    <w:r w:rsidR="00322383" w:rsidRPr="00EA2FCD">
      <w:rPr>
        <w:rStyle w:val="SubtleEmphasis"/>
        <w:i w:val="0"/>
        <w:iCs w:val="0"/>
        <w:color w:val="auto"/>
      </w:rPr>
      <w:tab/>
    </w:r>
    <w:r w:rsidR="003456A4">
      <w:rPr>
        <w:rStyle w:val="SubtleEmphasis"/>
        <w:i w:val="0"/>
        <w:iCs w:val="0"/>
        <w:color w:val="auto"/>
      </w:rPr>
      <w:t xml:space="preserve">                                            </w:t>
    </w:r>
    <w:r w:rsidR="003456A4" w:rsidRPr="00FC31F8">
      <w:rPr>
        <w:rStyle w:val="SubtleEmphasis"/>
        <w:rFonts w:asciiTheme="majorHAnsi" w:hAnsiTheme="majorHAnsi"/>
        <w:i w:val="0"/>
        <w:iCs w:val="0"/>
      </w:rPr>
      <w:t xml:space="preserve">UNCONTROLLED WHEN </w:t>
    </w:r>
    <w:r w:rsidR="003456A4" w:rsidRPr="00FC31F8">
      <w:rPr>
        <w:rStyle w:val="SubtleEmphasis"/>
        <w:rFonts w:asciiTheme="majorHAnsi" w:hAnsiTheme="majorHAnsi"/>
        <w:i w:val="0"/>
        <w:iCs w:val="0"/>
        <w:color w:val="auto"/>
      </w:rPr>
      <w:t xml:space="preserve">PRINTED                   </w:t>
    </w:r>
    <w:r w:rsidR="003456A4">
      <w:rPr>
        <w:rStyle w:val="SubtleEmphasis"/>
        <w:rFonts w:asciiTheme="majorHAnsi" w:hAnsiTheme="majorHAnsi"/>
        <w:i w:val="0"/>
        <w:iCs w:val="0"/>
        <w:color w:val="auto"/>
      </w:rPr>
      <w:t xml:space="preserve">                  </w:t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t xml:space="preserve">Page </w:t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fldChar w:fldCharType="begin"/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instrText xml:space="preserve"> PAGE  \* roman  \* MERGEFORMAT </w:instrText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fldChar w:fldCharType="separate"/>
    </w:r>
    <w:r w:rsidR="00322383">
      <w:rPr>
        <w:rStyle w:val="SubtleEmphasis"/>
        <w:rFonts w:asciiTheme="majorHAnsi" w:hAnsiTheme="majorHAnsi"/>
        <w:i w:val="0"/>
        <w:iCs w:val="0"/>
        <w:noProof/>
        <w:color w:val="auto"/>
      </w:rPr>
      <w:t>i</w:t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fldChar w:fldCharType="end"/>
    </w:r>
    <w:r w:rsidR="00322383" w:rsidRPr="00A322AA">
      <w:rPr>
        <w:rStyle w:val="SubtleEmphasis"/>
        <w:rFonts w:asciiTheme="majorHAnsi" w:hAnsiTheme="majorHAnsi"/>
        <w:i w:val="0"/>
        <w:iCs w:val="0"/>
        <w:color w:val="auto"/>
      </w:rPr>
      <w:tab/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94A4E22" w14:textId="3ABB5CEA" w:rsidR="00322383" w:rsidRPr="00A322AA" w:rsidRDefault="00FC0D94" w:rsidP="00EA2FCD">
    <w:pPr>
      <w:tabs>
        <w:tab w:val="center" w:pos="4536"/>
        <w:tab w:val="right" w:pos="9072"/>
      </w:tabs>
      <w:rPr>
        <w:rStyle w:val="SubtleEmphasis"/>
        <w:rFonts w:asciiTheme="majorHAnsi" w:hAnsiTheme="majorHAnsi"/>
        <w:i w:val="0"/>
        <w:sz w:val="20"/>
        <w:szCs w:val="20"/>
      </w:rPr>
    </w:pP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 xml:space="preserve">QPulse </w:t>
    </w:r>
    <w:r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>R</w:t>
    </w: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>ef:  PCMT_0009</w:t>
    </w:r>
    <w:r w:rsidR="00322383" w:rsidRPr="00A322AA">
      <w:rPr>
        <w:rStyle w:val="SubtleEmphasis"/>
        <w:rFonts w:asciiTheme="majorHAnsi" w:hAnsiTheme="majorHAnsi"/>
        <w:i w:val="0"/>
        <w:sz w:val="20"/>
        <w:szCs w:val="20"/>
      </w:rPr>
      <w:tab/>
    </w:r>
    <w:r w:rsidRPr="00FC31F8">
      <w:rPr>
        <w:rStyle w:val="SubtleEmphasis"/>
        <w:rFonts w:asciiTheme="majorHAnsi" w:hAnsiTheme="majorHAnsi"/>
        <w:i w:val="0"/>
        <w:iCs w:val="0"/>
        <w:sz w:val="20"/>
        <w:szCs w:val="20"/>
      </w:rPr>
      <w:t xml:space="preserve">UNCONTROLLED WHEN </w:t>
    </w: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 xml:space="preserve">PRINTED                   </w:t>
    </w:r>
    <w:r w:rsidR="00322383" w:rsidRPr="00A322AA">
      <w:rPr>
        <w:rStyle w:val="SubtleEmphasis"/>
        <w:rFonts w:asciiTheme="majorHAnsi" w:hAnsiTheme="majorHAnsi"/>
        <w:i w:val="0"/>
        <w:sz w:val="20"/>
        <w:szCs w:val="20"/>
      </w:rPr>
      <w:tab/>
    </w:r>
    <w:r w:rsidRPr="00A322AA">
      <w:rPr>
        <w:rStyle w:val="SubtleEmphasis"/>
        <w:rFonts w:asciiTheme="majorHAnsi" w:hAnsiTheme="majorHAnsi"/>
        <w:i w:val="0"/>
        <w:sz w:val="20"/>
        <w:szCs w:val="20"/>
      </w:rPr>
      <w:t xml:space="preserve">Page </w:t>
    </w:r>
    <w:r w:rsidRPr="00A322AA">
      <w:rPr>
        <w:rStyle w:val="SubtleEmphasis"/>
        <w:rFonts w:asciiTheme="majorHAnsi" w:hAnsiTheme="majorHAnsi"/>
        <w:i w:val="0"/>
        <w:sz w:val="20"/>
        <w:szCs w:val="20"/>
      </w:rPr>
      <w:fldChar w:fldCharType="begin"/>
    </w:r>
    <w:r w:rsidRPr="00A322AA">
      <w:rPr>
        <w:rStyle w:val="SubtleEmphasis"/>
        <w:rFonts w:asciiTheme="majorHAnsi" w:hAnsiTheme="majorHAnsi"/>
        <w:i w:val="0"/>
        <w:sz w:val="20"/>
        <w:szCs w:val="20"/>
      </w:rPr>
      <w:instrText xml:space="preserve"> PAGE  \* Arabic  \* MERGEFORMAT </w:instrText>
    </w:r>
    <w:r w:rsidRPr="00A322AA">
      <w:rPr>
        <w:rStyle w:val="SubtleEmphasis"/>
        <w:rFonts w:asciiTheme="majorHAnsi" w:hAnsiTheme="majorHAnsi"/>
        <w:i w:val="0"/>
        <w:sz w:val="20"/>
        <w:szCs w:val="20"/>
      </w:rPr>
      <w:fldChar w:fldCharType="separate"/>
    </w:r>
    <w:r>
      <w:rPr>
        <w:rStyle w:val="SubtleEmphasis"/>
        <w:rFonts w:asciiTheme="majorHAnsi" w:hAnsiTheme="majorHAnsi"/>
        <w:i w:val="0"/>
        <w:sz w:val="20"/>
        <w:szCs w:val="20"/>
      </w:rPr>
      <w:t>1</w:t>
    </w:r>
    <w:r w:rsidRPr="00A322AA">
      <w:rPr>
        <w:rStyle w:val="SubtleEmphasis"/>
        <w:rFonts w:asciiTheme="majorHAnsi" w:hAnsiTheme="majorHAnsi"/>
        <w:i w:val="0"/>
        <w:sz w:val="20"/>
        <w:szCs w:val="20"/>
      </w:rPr>
      <w:fldChar w:fldCharType="end"/>
    </w:r>
    <w:r>
      <w:rPr>
        <w:rStyle w:val="SubtleEmphasis"/>
        <w:rFonts w:asciiTheme="majorHAnsi" w:hAnsiTheme="majorHAnsi"/>
        <w:i w:val="0"/>
        <w:sz w:val="20"/>
        <w:szCs w:val="20"/>
      </w:rP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69A836B" w14:textId="00A50C13" w:rsidR="003456A4" w:rsidRPr="00A322AA" w:rsidRDefault="003456A4" w:rsidP="003456A4">
    <w:pPr>
      <w:tabs>
        <w:tab w:val="center" w:pos="4536"/>
        <w:tab w:val="right" w:pos="9072"/>
      </w:tabs>
      <w:rPr>
        <w:rStyle w:val="SubtleEmphasis"/>
        <w:rFonts w:asciiTheme="majorHAnsi" w:hAnsiTheme="majorHAnsi"/>
        <w:i w:val="0"/>
        <w:sz w:val="20"/>
        <w:szCs w:val="20"/>
      </w:rPr>
    </w:pP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 xml:space="preserve">QPulse </w:t>
    </w:r>
    <w:r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>R</w:t>
    </w: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>ef:  PCMT_0009</w:t>
    </w:r>
    <w:r w:rsidRPr="00A322AA">
      <w:rPr>
        <w:rStyle w:val="SubtleEmphasis"/>
        <w:rFonts w:asciiTheme="majorHAnsi" w:hAnsiTheme="majorHAnsi"/>
        <w:i w:val="0"/>
        <w:sz w:val="20"/>
        <w:szCs w:val="20"/>
      </w:rPr>
      <w:tab/>
    </w:r>
    <w:r w:rsidRPr="00FC31F8">
      <w:rPr>
        <w:rStyle w:val="SubtleEmphasis"/>
        <w:rFonts w:asciiTheme="majorHAnsi" w:hAnsiTheme="majorHAnsi"/>
        <w:i w:val="0"/>
        <w:iCs w:val="0"/>
        <w:sz w:val="20"/>
        <w:szCs w:val="20"/>
      </w:rPr>
      <w:t xml:space="preserve">UNCONTROLLED WHEN </w:t>
    </w:r>
    <w:r w:rsidRPr="00FC31F8">
      <w:rPr>
        <w:rStyle w:val="SubtleEmphasis"/>
        <w:rFonts w:asciiTheme="majorHAnsi" w:hAnsiTheme="majorHAnsi"/>
        <w:i w:val="0"/>
        <w:iCs w:val="0"/>
        <w:color w:val="auto"/>
        <w:sz w:val="20"/>
        <w:szCs w:val="20"/>
      </w:rPr>
      <w:t xml:space="preserve">PRINTED                   </w:t>
    </w:r>
    <w:r w:rsidRPr="00A322AA">
      <w:rPr>
        <w:rStyle w:val="SubtleEmphasis"/>
        <w:rFonts w:asciiTheme="majorHAnsi" w:hAnsiTheme="majorHAnsi"/>
        <w:i w:val="0"/>
        <w:sz w:val="20"/>
        <w:szCs w:val="20"/>
      </w:rPr>
      <w:tab/>
    </w:r>
    <w:r>
      <w:rPr>
        <w:rStyle w:val="SubtleEmphasis"/>
        <w:rFonts w:asciiTheme="majorHAnsi" w:hAnsiTheme="majorHAnsi"/>
        <w:i w:val="0"/>
        <w:sz w:val="20"/>
        <w:szCs w:val="20"/>
      </w:rPr>
      <w:t xml:space="preserve"> </w:t>
    </w:r>
  </w:p>
  <w:p w14:paraId="1BB0FBBE" w14:textId="514D2587" w:rsidR="00322383" w:rsidRPr="003456A4" w:rsidRDefault="00322383" w:rsidP="003456A4">
    <w:pPr>
      <w:pStyle w:val="Footer"/>
      <w:rPr>
        <w:rStyle w:val="SubtleEmphasis"/>
        <w:i w:val="0"/>
        <w:iCs w:val="0"/>
        <w:color w:val="auto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C7DD8EB" w14:textId="77777777" w:rsidR="00D92538" w:rsidRPr="006173F3" w:rsidRDefault="00D92538" w:rsidP="003C01A3">
      <w:r w:rsidRPr="006173F3">
        <w:separator/>
      </w:r>
    </w:p>
  </w:footnote>
  <w:footnote w:type="continuationSeparator" w:id="0">
    <w:p w14:paraId="0B974278" w14:textId="77777777" w:rsidR="00D92538" w:rsidRPr="006173F3" w:rsidRDefault="00D92538" w:rsidP="003C01A3">
      <w:r w:rsidRPr="006173F3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294D18A" w14:textId="77777777" w:rsidR="0014157E" w:rsidRDefault="0014157E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645EB5F" w14:textId="0D343FA6" w:rsidR="00322383" w:rsidRPr="006173F3" w:rsidRDefault="00BB4F07">
    <w:pPr>
      <w:pStyle w:val="Header"/>
    </w:pPr>
    <w:r w:rsidRPr="006173F3">
      <w:rPr>
        <w:noProof/>
        <w:sz w:val="56"/>
        <w:szCs w:val="56"/>
        <w:lang w:eastAsia="en-NZ"/>
      </w:rPr>
      <w:drawing>
        <wp:anchor distT="0" distB="0" distL="114300" distR="114300" simplePos="0" relativeHeight="251656192" behindDoc="1" locked="0" layoutInCell="1" allowOverlap="1" wp14:anchorId="2645EB6E" wp14:editId="3D118368">
          <wp:simplePos x="0" y="0"/>
          <wp:positionH relativeFrom="page">
            <wp:align>right</wp:align>
          </wp:positionH>
          <wp:positionV relativeFrom="page">
            <wp:align>top</wp:align>
          </wp:positionV>
          <wp:extent cx="7558405" cy="9677400"/>
          <wp:effectExtent l="0" t="0" r="4445" b="0"/>
          <wp:wrapNone/>
          <wp:docPr id="802634268" name="Picture 80263426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WW Word cover.jpg"/>
                  <pic:cNvPicPr/>
                </pic:nvPicPr>
                <pic:blipFill rotWithShape="1"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9205"/>
                  <a:stretch/>
                </pic:blipFill>
                <pic:spPr bwMode="auto">
                  <a:xfrm>
                    <a:off x="0" y="0"/>
                    <a:ext cx="7558405" cy="96774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  <a:ext uri="{FAA26D3D-D897-4be2-8F04-BA451C77F1D7}">
                      <ma14:placeholderFlag xmlns:a14="http://schemas.microsoft.com/office/drawing/2010/main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322383" w:rsidRPr="006173F3">
      <w:rPr>
        <w:noProof/>
        <w:lang w:eastAsia="en-NZ"/>
      </w:rPr>
      <w:drawing>
        <wp:anchor distT="0" distB="0" distL="114300" distR="114300" simplePos="0" relativeHeight="251657216" behindDoc="0" locked="0" layoutInCell="1" allowOverlap="1" wp14:anchorId="2645EB6C" wp14:editId="5139EDED">
          <wp:simplePos x="0" y="0"/>
          <wp:positionH relativeFrom="column">
            <wp:posOffset>3191510</wp:posOffset>
          </wp:positionH>
          <wp:positionV relativeFrom="paragraph">
            <wp:posOffset>330835</wp:posOffset>
          </wp:positionV>
          <wp:extent cx="1447800" cy="386715"/>
          <wp:effectExtent l="0" t="0" r="0" b="0"/>
          <wp:wrapNone/>
          <wp:docPr id="1949416838" name="Picture 1949416838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3" name="Picture 2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1447800" cy="386715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ic:spPr>
              </pic:pic>
            </a:graphicData>
          </a:graphic>
          <wp14:sizeRelV relativeFrom="margin">
            <wp14:pctHeight>0</wp14:pctHeight>
          </wp14:sizeRelV>
        </wp:anchor>
      </w:drawing>
    </w:r>
    <w:r w:rsidR="00322383" w:rsidRPr="006173F3">
      <w:rPr>
        <w:noProof/>
        <w:lang w:eastAsia="en-NZ"/>
      </w:rPr>
      <w:drawing>
        <wp:anchor distT="0" distB="0" distL="114300" distR="114300" simplePos="0" relativeHeight="251658240" behindDoc="0" locked="0" layoutInCell="1" allowOverlap="1" wp14:anchorId="2645EB70" wp14:editId="2645EB71">
          <wp:simplePos x="0" y="0"/>
          <wp:positionH relativeFrom="column">
            <wp:posOffset>4976495</wp:posOffset>
          </wp:positionH>
          <wp:positionV relativeFrom="paragraph">
            <wp:posOffset>191135</wp:posOffset>
          </wp:positionV>
          <wp:extent cx="676275" cy="672667"/>
          <wp:effectExtent l="0" t="0" r="0" b="0"/>
          <wp:wrapNone/>
          <wp:docPr id="751919080" name="Picture 751919080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4" name="Picture 34"/>
                  <pic:cNvPicPr/>
                </pic:nvPicPr>
                <pic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88886" cy="68521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322383" w:rsidRPr="006173F3">
      <w:rPr>
        <w:noProof/>
        <w:lang w:eastAsia="en-NZ"/>
      </w:rPr>
      <w:drawing>
        <wp:anchor distT="0" distB="0" distL="114300" distR="114300" simplePos="0" relativeHeight="251659264" behindDoc="0" locked="0" layoutInCell="1" allowOverlap="1" wp14:anchorId="2645EB72" wp14:editId="2645EB73">
          <wp:simplePos x="0" y="0"/>
          <wp:positionH relativeFrom="column">
            <wp:posOffset>2204720</wp:posOffset>
          </wp:positionH>
          <wp:positionV relativeFrom="paragraph">
            <wp:posOffset>213360</wp:posOffset>
          </wp:positionV>
          <wp:extent cx="653897" cy="628650"/>
          <wp:effectExtent l="0" t="0" r="0" b="0"/>
          <wp:wrapNone/>
          <wp:docPr id="48258342" name="Picture 48258342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/>
                  <pic:cNvPicPr/>
                </pic:nvPicPr>
                <pic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66709" cy="64096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735A79C" w14:textId="77777777" w:rsidR="0014157E" w:rsidRDefault="0014157E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E09A7A0" w14:textId="77777777" w:rsidR="00322383" w:rsidRPr="00051BE0" w:rsidRDefault="00322383" w:rsidP="00BD6124">
    <w:pPr>
      <w:pStyle w:val="Header"/>
      <w:pBdr>
        <w:bottom w:val="single" w:sz="12" w:space="1" w:color="00B0B9"/>
      </w:pBdr>
      <w:rPr>
        <w:rStyle w:val="IconRowChar"/>
      </w:rPr>
    </w:pPr>
    <w:r>
      <w:rPr>
        <w:rFonts w:cs="Times New Roman"/>
        <w:noProof/>
        <w:color w:val="00B0B9"/>
        <w:lang w:eastAsia="en-NZ"/>
      </w:rPr>
      <w:drawing>
        <wp:inline distT="0" distB="0" distL="0" distR="0" wp14:anchorId="5E0B782B" wp14:editId="790DEF12">
          <wp:extent cx="1317600" cy="291600"/>
          <wp:effectExtent l="0" t="0" r="0" b="0"/>
          <wp:docPr id="2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WWhorizontalRGBfullcol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317600" cy="29160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137080D7" w14:textId="77777777" w:rsidR="00322383" w:rsidRPr="00EC6B6A" w:rsidRDefault="00322383" w:rsidP="00BD6124">
    <w:pPr>
      <w:pStyle w:val="HeaderLine"/>
      <w:spacing w:after="240"/>
      <w:rPr>
        <w:rStyle w:val="HeaderLineChar"/>
        <w:sz w:val="10"/>
        <w:szCs w:val="10"/>
      </w:rPr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E75B05C" w14:textId="40D5C435" w:rsidR="00322383" w:rsidRPr="00847686" w:rsidRDefault="00322383" w:rsidP="00222CC5">
    <w:pPr>
      <w:pStyle w:val="Header"/>
      <w:tabs>
        <w:tab w:val="clear" w:pos="4320"/>
        <w:tab w:val="clear" w:pos="8640"/>
        <w:tab w:val="right" w:pos="9072"/>
      </w:tabs>
      <w:rPr>
        <w:rFonts w:asciiTheme="majorHAnsi" w:hAnsiTheme="majorHAnsi"/>
        <w:sz w:val="20"/>
        <w:szCs w:val="20"/>
      </w:rPr>
    </w:pPr>
    <w:r>
      <w:rPr>
        <w:rFonts w:asciiTheme="majorHAnsi" w:hAnsiTheme="majorHAnsi"/>
        <w:sz w:val="20"/>
        <w:szCs w:val="20"/>
      </w:rPr>
      <w:tab/>
      <w:t>Activity brief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A9A0E660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C2586528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451C980E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7F16FA4E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7C86C264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B5FAED76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FD5E98C6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06D8FDE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F34342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DEF862C0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FBC50D7"/>
    <w:multiLevelType w:val="multilevel"/>
    <w:tmpl w:val="11C2BDF6"/>
    <w:styleLink w:val="Headings"/>
    <w:lvl w:ilvl="0">
      <w:start w:val="1"/>
      <w:numFmt w:val="decimal"/>
      <w:lvlText w:val="%1"/>
      <w:lvlJc w:val="left"/>
      <w:pPr>
        <w:ind w:left="851" w:hanging="851"/>
      </w:pPr>
      <w:rPr>
        <w:rFonts w:ascii="Arial" w:hAnsi="Arial" w:hint="default"/>
      </w:rPr>
    </w:lvl>
    <w:lvl w:ilvl="1">
      <w:start w:val="1"/>
      <w:numFmt w:val="decimal"/>
      <w:lvlText w:val="%1.%2"/>
      <w:lvlJc w:val="left"/>
      <w:pPr>
        <w:ind w:left="851" w:hanging="851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851" w:hanging="851"/>
      </w:pPr>
      <w:rPr>
        <w:rFonts w:hint="default"/>
      </w:rPr>
    </w:lvl>
    <w:lvl w:ilvl="5">
      <w:start w:val="1"/>
      <w:numFmt w:val="upperLetter"/>
      <w:lvlRestart w:val="0"/>
      <w:lvlText w:val="Appendix  %6"/>
      <w:lvlJc w:val="left"/>
      <w:pPr>
        <w:ind w:left="851" w:hanging="851"/>
      </w:pPr>
      <w:rPr>
        <w:rFonts w:hint="default"/>
      </w:rPr>
    </w:lvl>
    <w:lvl w:ilvl="6">
      <w:start w:val="1"/>
      <w:numFmt w:val="decimal"/>
      <w:lvlText w:val="%6.%7"/>
      <w:lvlJc w:val="left"/>
      <w:pPr>
        <w:ind w:left="851" w:hanging="851"/>
      </w:pPr>
      <w:rPr>
        <w:rFonts w:hint="default"/>
      </w:rPr>
    </w:lvl>
    <w:lvl w:ilvl="7">
      <w:start w:val="1"/>
      <w:numFmt w:val="decimal"/>
      <w:lvlText w:val="%6.%7.%8"/>
      <w:lvlJc w:val="left"/>
      <w:pPr>
        <w:ind w:left="851" w:hanging="851"/>
      </w:pPr>
      <w:rPr>
        <w:rFonts w:hint="default"/>
      </w:rPr>
    </w:lvl>
    <w:lvl w:ilvl="8">
      <w:start w:val="1"/>
      <w:numFmt w:val="decimal"/>
      <w:lvlText w:val="%6.%7.%8.%9"/>
      <w:lvlJc w:val="left"/>
      <w:pPr>
        <w:ind w:left="851" w:hanging="851"/>
      </w:pPr>
      <w:rPr>
        <w:rFonts w:hint="default"/>
      </w:rPr>
    </w:lvl>
  </w:abstractNum>
  <w:abstractNum w:abstractNumId="11" w15:restartNumberingAfterBreak="0">
    <w:nsid w:val="10A53E8B"/>
    <w:multiLevelType w:val="multilevel"/>
    <w:tmpl w:val="46B4C12A"/>
    <w:lvl w:ilvl="0">
      <w:start w:val="1"/>
      <w:numFmt w:val="decimal"/>
      <w:lvlRestart w:val="0"/>
      <w:pStyle w:val="Heading1-Calibri"/>
      <w:lvlText w:val="%1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1">
      <w:start w:val="1"/>
      <w:numFmt w:val="decimal"/>
      <w:pStyle w:val="Heading2-Calibri"/>
      <w:lvlText w:val="%1.%2"/>
      <w:lvlJc w:val="left"/>
      <w:pPr>
        <w:tabs>
          <w:tab w:val="num" w:pos="709"/>
        </w:tabs>
        <w:ind w:left="709" w:hanging="709"/>
      </w:pPr>
      <w:rPr>
        <w:rFonts w:ascii="Calibri" w:hAnsi="Calibri" w:hint="default"/>
        <w:b/>
        <w:i w:val="0"/>
        <w:color w:val="00B0B9"/>
        <w:sz w:val="36"/>
      </w:rPr>
    </w:lvl>
    <w:lvl w:ilvl="2">
      <w:start w:val="1"/>
      <w:numFmt w:val="decimal"/>
      <w:pStyle w:val="Heading3-Calibri"/>
      <w:lvlText w:val="%1.%2.%3"/>
      <w:lvlJc w:val="left"/>
      <w:pPr>
        <w:tabs>
          <w:tab w:val="num" w:pos="1077"/>
        </w:tabs>
        <w:ind w:left="1077" w:hanging="1077"/>
      </w:pPr>
      <w:rPr>
        <w:rFonts w:hint="default"/>
        <w:color w:val="00B0B9"/>
      </w:rPr>
    </w:lvl>
    <w:lvl w:ilvl="3">
      <w:start w:val="1"/>
      <w:numFmt w:val="decimal"/>
      <w:pStyle w:val="Style1"/>
      <w:lvlText w:val="%1.%2.%3.%4"/>
      <w:lvlJc w:val="left"/>
      <w:pPr>
        <w:tabs>
          <w:tab w:val="num" w:pos="1077"/>
        </w:tabs>
        <w:ind w:left="1077" w:hanging="1077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2" w15:restartNumberingAfterBreak="0">
    <w:nsid w:val="15865F3C"/>
    <w:multiLevelType w:val="hybridMultilevel"/>
    <w:tmpl w:val="6078573C"/>
    <w:lvl w:ilvl="0" w:tplc="11263C9A">
      <w:numFmt w:val="bullet"/>
      <w:lvlText w:val="-"/>
      <w:lvlJc w:val="left"/>
      <w:pPr>
        <w:ind w:left="720" w:hanging="360"/>
      </w:pPr>
      <w:rPr>
        <w:rFonts w:ascii="Cambria" w:eastAsiaTheme="minorEastAsia" w:hAnsi="Cambria" w:cstheme="minorBid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D3466C0"/>
    <w:multiLevelType w:val="hybridMultilevel"/>
    <w:tmpl w:val="9720459E"/>
    <w:lvl w:ilvl="0" w:tplc="19E6D79E">
      <w:start w:val="1"/>
      <w:numFmt w:val="bullet"/>
      <w:pStyle w:val="Bullet1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62D67CA8"/>
    <w:multiLevelType w:val="hybridMultilevel"/>
    <w:tmpl w:val="07300D74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65803112"/>
    <w:multiLevelType w:val="hybridMultilevel"/>
    <w:tmpl w:val="68B439A2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71866F60"/>
    <w:multiLevelType w:val="hybridMultilevel"/>
    <w:tmpl w:val="0C80E1F2"/>
    <w:lvl w:ilvl="0" w:tplc="14090001">
      <w:start w:val="1"/>
      <w:numFmt w:val="bullet"/>
      <w:lvlText w:val=""/>
      <w:lvlJc w:val="left"/>
      <w:pPr>
        <w:ind w:left="786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506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226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946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66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86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106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826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546" w:hanging="360"/>
      </w:pPr>
      <w:rPr>
        <w:rFonts w:ascii="Wingdings" w:hAnsi="Wingdings" w:hint="default"/>
      </w:rPr>
    </w:lvl>
  </w:abstractNum>
  <w:abstractNum w:abstractNumId="17" w15:restartNumberingAfterBreak="0">
    <w:nsid w:val="76A620A6"/>
    <w:multiLevelType w:val="multilevel"/>
    <w:tmpl w:val="74B48D08"/>
    <w:name w:val="Opus Heading Numbering"/>
    <w:styleLink w:val="OpusHeadingsList"/>
    <w:lvl w:ilvl="0">
      <w:start w:val="1"/>
      <w:numFmt w:val="decimal"/>
      <w:lvlRestart w:val="0"/>
      <w:lvlText w:val="%1"/>
      <w:lvlJc w:val="left"/>
      <w:pPr>
        <w:tabs>
          <w:tab w:val="num" w:pos="709"/>
        </w:tabs>
        <w:ind w:left="709" w:hanging="709"/>
      </w:pPr>
    </w:lvl>
    <w:lvl w:ilvl="1">
      <w:start w:val="1"/>
      <w:numFmt w:val="decimal"/>
      <w:lvlText w:val="%1.%2"/>
      <w:lvlJc w:val="left"/>
      <w:pPr>
        <w:tabs>
          <w:tab w:val="num" w:pos="709"/>
        </w:tabs>
        <w:ind w:left="709" w:hanging="709"/>
      </w:pPr>
      <w:rPr>
        <w:color w:val="D22630"/>
      </w:rPr>
    </w:lvl>
    <w:lvl w:ilvl="2">
      <w:start w:val="1"/>
      <w:numFmt w:val="decimal"/>
      <w:lvlText w:val="%1.%2.%3"/>
      <w:lvlJc w:val="left"/>
      <w:pPr>
        <w:tabs>
          <w:tab w:val="num" w:pos="1077"/>
        </w:tabs>
        <w:ind w:left="1077" w:hanging="1077"/>
      </w:pPr>
    </w:lvl>
    <w:lvl w:ilvl="3">
      <w:start w:val="1"/>
      <w:numFmt w:val="decimal"/>
      <w:lvlText w:val="%1.%2.%3.%4"/>
      <w:lvlJc w:val="left"/>
      <w:pPr>
        <w:tabs>
          <w:tab w:val="num" w:pos="1077"/>
        </w:tabs>
        <w:ind w:left="1077" w:hanging="1077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8" w15:restartNumberingAfterBreak="0">
    <w:nsid w:val="7818723D"/>
    <w:multiLevelType w:val="hybridMultilevel"/>
    <w:tmpl w:val="0AE08156"/>
    <w:lvl w:ilvl="0" w:tplc="691E1056">
      <w:start w:val="1"/>
      <w:numFmt w:val="bullet"/>
      <w:lvlText w:val="-"/>
      <w:lvlJc w:val="left"/>
      <w:pPr>
        <w:ind w:left="720" w:hanging="360"/>
      </w:pPr>
      <w:rPr>
        <w:rFonts w:ascii="Cambria" w:eastAsiaTheme="minorEastAsia" w:hAnsi="Cambria" w:cstheme="minorBidi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DEC1E24"/>
    <w:multiLevelType w:val="multilevel"/>
    <w:tmpl w:val="14090025"/>
    <w:lvl w:ilvl="0">
      <w:start w:val="1"/>
      <w:numFmt w:val="decimal"/>
      <w:pStyle w:val="Heading1"/>
      <w:lvlText w:val="%1"/>
      <w:lvlJc w:val="left"/>
      <w:pPr>
        <w:ind w:left="432" w:hanging="432"/>
      </w:pPr>
    </w:lvl>
    <w:lvl w:ilvl="1">
      <w:start w:val="1"/>
      <w:numFmt w:val="decimal"/>
      <w:pStyle w:val="Heading2"/>
      <w:lvlText w:val="%1.%2"/>
      <w:lvlJc w:val="left"/>
      <w:pPr>
        <w:ind w:left="576" w:hanging="576"/>
      </w:p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num w:numId="1" w16cid:durableId="347873018">
    <w:abstractNumId w:val="10"/>
  </w:num>
  <w:num w:numId="2" w16cid:durableId="335495575">
    <w:abstractNumId w:val="17"/>
  </w:num>
  <w:num w:numId="3" w16cid:durableId="641157463">
    <w:abstractNumId w:val="17"/>
    <w:lvlOverride w:ilvl="0">
      <w:startOverride w:val="1"/>
      <w:lvl w:ilvl="0">
        <w:start w:val="1"/>
        <w:numFmt w:val="decimal"/>
        <w:lvlRestart w:val="0"/>
        <w:lvlText w:val="%1"/>
        <w:lvlJc w:val="left"/>
        <w:pPr>
          <w:tabs>
            <w:tab w:val="num" w:pos="709"/>
          </w:tabs>
          <w:ind w:left="709" w:hanging="709"/>
        </w:pPr>
      </w:lvl>
    </w:lvlOverride>
    <w:lvlOverride w:ilvl="1">
      <w:startOverride w:val="1"/>
      <w:lvl w:ilvl="1">
        <w:start w:val="1"/>
        <w:numFmt w:val="decimal"/>
        <w:lvlText w:val="%1.%2"/>
        <w:lvlJc w:val="left"/>
        <w:pPr>
          <w:tabs>
            <w:tab w:val="num" w:pos="709"/>
          </w:tabs>
          <w:ind w:left="709" w:hanging="709"/>
        </w:pPr>
        <w:rPr>
          <w:color w:val="D22630"/>
        </w:rPr>
      </w:lvl>
    </w:lvlOverride>
    <w:lvlOverride w:ilvl="2">
      <w:startOverride w:val="1"/>
      <w:lvl w:ilvl="2">
        <w:start w:val="1"/>
        <w:numFmt w:val="decimal"/>
        <w:lvlText w:val="%1.%2.%3"/>
        <w:lvlJc w:val="left"/>
        <w:pPr>
          <w:tabs>
            <w:tab w:val="num" w:pos="1077"/>
          </w:tabs>
          <w:ind w:left="1077" w:hanging="1077"/>
        </w:pPr>
      </w:lvl>
    </w:lvlOverride>
    <w:lvlOverride w:ilvl="3">
      <w:startOverride w:val="1"/>
      <w:lvl w:ilvl="3">
        <w:start w:val="1"/>
        <w:numFmt w:val="decimal"/>
        <w:lvlText w:val="%1.%2.%3.%4"/>
        <w:lvlJc w:val="left"/>
        <w:pPr>
          <w:tabs>
            <w:tab w:val="num" w:pos="1077"/>
          </w:tabs>
          <w:ind w:left="1077" w:hanging="1077"/>
        </w:pPr>
      </w:lvl>
    </w:lvlOverride>
    <w:lvlOverride w:ilvl="4">
      <w:startOverride w:val="1"/>
      <w:lvl w:ilvl="4">
        <w:start w:val="1"/>
        <w:numFmt w:val="lowerLetter"/>
        <w:lvlText w:val="(%5)"/>
        <w:lvlJc w:val="left"/>
        <w:pPr>
          <w:ind w:left="1800" w:hanging="360"/>
        </w:pPr>
      </w:lvl>
    </w:lvlOverride>
    <w:lvlOverride w:ilvl="5">
      <w:startOverride w:val="1"/>
      <w:lvl w:ilvl="5">
        <w:start w:val="1"/>
        <w:numFmt w:val="lowerRoman"/>
        <w:lvlText w:val="(%6)"/>
        <w:lvlJc w:val="left"/>
        <w:pPr>
          <w:ind w:left="2160" w:hanging="360"/>
        </w:pPr>
      </w:lvl>
    </w:lvlOverride>
    <w:lvlOverride w:ilvl="6">
      <w:startOverride w:val="1"/>
      <w:lvl w:ilvl="6">
        <w:start w:val="1"/>
        <w:numFmt w:val="decimal"/>
        <w:lvlText w:val="%7."/>
        <w:lvlJc w:val="left"/>
        <w:pPr>
          <w:ind w:left="2520" w:hanging="360"/>
        </w:pPr>
      </w:lvl>
    </w:lvlOverride>
    <w:lvlOverride w:ilvl="7">
      <w:startOverride w:val="1"/>
      <w:lvl w:ilvl="7">
        <w:start w:val="1"/>
        <w:numFmt w:val="lowerLetter"/>
        <w:lvlText w:val="%8."/>
        <w:lvlJc w:val="left"/>
        <w:pPr>
          <w:ind w:left="2880" w:hanging="360"/>
        </w:pPr>
      </w:lvl>
    </w:lvlOverride>
    <w:lvlOverride w:ilvl="8">
      <w:startOverride w:val="1"/>
      <w:lvl w:ilvl="8">
        <w:start w:val="1"/>
        <w:numFmt w:val="lowerRoman"/>
        <w:lvlText w:val="%9."/>
        <w:lvlJc w:val="left"/>
        <w:pPr>
          <w:ind w:left="3240" w:hanging="360"/>
        </w:pPr>
      </w:lvl>
    </w:lvlOverride>
  </w:num>
  <w:num w:numId="4" w16cid:durableId="1190291840">
    <w:abstractNumId w:val="19"/>
  </w:num>
  <w:num w:numId="5" w16cid:durableId="1865513040">
    <w:abstractNumId w:val="11"/>
  </w:num>
  <w:num w:numId="6" w16cid:durableId="1307395990">
    <w:abstractNumId w:val="9"/>
  </w:num>
  <w:num w:numId="7" w16cid:durableId="964578560">
    <w:abstractNumId w:val="7"/>
  </w:num>
  <w:num w:numId="8" w16cid:durableId="647250984">
    <w:abstractNumId w:val="6"/>
  </w:num>
  <w:num w:numId="9" w16cid:durableId="1584072783">
    <w:abstractNumId w:val="5"/>
  </w:num>
  <w:num w:numId="10" w16cid:durableId="2007587373">
    <w:abstractNumId w:val="4"/>
  </w:num>
  <w:num w:numId="11" w16cid:durableId="2069986437">
    <w:abstractNumId w:val="8"/>
  </w:num>
  <w:num w:numId="12" w16cid:durableId="2046514185">
    <w:abstractNumId w:val="3"/>
  </w:num>
  <w:num w:numId="13" w16cid:durableId="1178276278">
    <w:abstractNumId w:val="2"/>
  </w:num>
  <w:num w:numId="14" w16cid:durableId="248319572">
    <w:abstractNumId w:val="1"/>
  </w:num>
  <w:num w:numId="15" w16cid:durableId="1734497797">
    <w:abstractNumId w:val="0"/>
  </w:num>
  <w:num w:numId="16" w16cid:durableId="1190803458">
    <w:abstractNumId w:val="12"/>
  </w:num>
  <w:num w:numId="17" w16cid:durableId="1301110758">
    <w:abstractNumId w:val="14"/>
  </w:num>
  <w:num w:numId="18" w16cid:durableId="27217566">
    <w:abstractNumId w:val="15"/>
  </w:num>
  <w:num w:numId="19" w16cid:durableId="446004988">
    <w:abstractNumId w:val="13"/>
  </w:num>
  <w:num w:numId="20" w16cid:durableId="351616268">
    <w:abstractNumId w:val="16"/>
  </w:num>
  <w:num w:numId="21" w16cid:durableId="568999743">
    <w:abstractNumId w:val="18"/>
  </w:num>
  <w:num w:numId="22" w16cid:durableId="578056402">
    <w:abstractNumId w:val="13"/>
  </w:num>
  <w:num w:numId="23" w16cid:durableId="194195586">
    <w:abstractNumId w:val="13"/>
  </w:num>
  <w:num w:numId="24" w16cid:durableId="1164130232">
    <w:abstractNumId w:val="13"/>
  </w:num>
  <w:num w:numId="25" w16cid:durableId="588201949">
    <w:abstractNumId w:val="13"/>
  </w:num>
  <w:num w:numId="26" w16cid:durableId="960188152">
    <w:abstractNumId w:val="11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173F3"/>
    <w:rsid w:val="000007F7"/>
    <w:rsid w:val="00001D78"/>
    <w:rsid w:val="00002E06"/>
    <w:rsid w:val="00005525"/>
    <w:rsid w:val="00011E2B"/>
    <w:rsid w:val="00013016"/>
    <w:rsid w:val="00014523"/>
    <w:rsid w:val="000164BE"/>
    <w:rsid w:val="000168C8"/>
    <w:rsid w:val="0002020F"/>
    <w:rsid w:val="00021020"/>
    <w:rsid w:val="000214C7"/>
    <w:rsid w:val="00022785"/>
    <w:rsid w:val="00023604"/>
    <w:rsid w:val="00024B12"/>
    <w:rsid w:val="00026992"/>
    <w:rsid w:val="0002773B"/>
    <w:rsid w:val="00030335"/>
    <w:rsid w:val="00030F6C"/>
    <w:rsid w:val="0003251B"/>
    <w:rsid w:val="00033908"/>
    <w:rsid w:val="00034589"/>
    <w:rsid w:val="00040279"/>
    <w:rsid w:val="000407C4"/>
    <w:rsid w:val="00040889"/>
    <w:rsid w:val="000466A4"/>
    <w:rsid w:val="00047EDF"/>
    <w:rsid w:val="00050A9E"/>
    <w:rsid w:val="00051EDC"/>
    <w:rsid w:val="00053D88"/>
    <w:rsid w:val="0005625C"/>
    <w:rsid w:val="00061A5F"/>
    <w:rsid w:val="00064A61"/>
    <w:rsid w:val="000652DD"/>
    <w:rsid w:val="00065A02"/>
    <w:rsid w:val="0007151D"/>
    <w:rsid w:val="00072B7B"/>
    <w:rsid w:val="00074667"/>
    <w:rsid w:val="000758B0"/>
    <w:rsid w:val="00080694"/>
    <w:rsid w:val="00081C0A"/>
    <w:rsid w:val="000831DD"/>
    <w:rsid w:val="000845E0"/>
    <w:rsid w:val="00086E96"/>
    <w:rsid w:val="00086F42"/>
    <w:rsid w:val="000876D3"/>
    <w:rsid w:val="0008773B"/>
    <w:rsid w:val="00091C82"/>
    <w:rsid w:val="00095AF5"/>
    <w:rsid w:val="000A386F"/>
    <w:rsid w:val="000A393A"/>
    <w:rsid w:val="000A7BE0"/>
    <w:rsid w:val="000B040B"/>
    <w:rsid w:val="000B0EBA"/>
    <w:rsid w:val="000B1959"/>
    <w:rsid w:val="000C33A1"/>
    <w:rsid w:val="000C4087"/>
    <w:rsid w:val="000C753C"/>
    <w:rsid w:val="000D3172"/>
    <w:rsid w:val="000D5626"/>
    <w:rsid w:val="000D7417"/>
    <w:rsid w:val="000D79BE"/>
    <w:rsid w:val="000E338C"/>
    <w:rsid w:val="000E41AF"/>
    <w:rsid w:val="000E4A39"/>
    <w:rsid w:val="000F153D"/>
    <w:rsid w:val="000F19A4"/>
    <w:rsid w:val="000F26AE"/>
    <w:rsid w:val="000F4C56"/>
    <w:rsid w:val="000F722E"/>
    <w:rsid w:val="00101E49"/>
    <w:rsid w:val="00103DDB"/>
    <w:rsid w:val="00106317"/>
    <w:rsid w:val="00106FEA"/>
    <w:rsid w:val="00110410"/>
    <w:rsid w:val="001111C1"/>
    <w:rsid w:val="001115DE"/>
    <w:rsid w:val="00113099"/>
    <w:rsid w:val="001146B7"/>
    <w:rsid w:val="00115972"/>
    <w:rsid w:val="00117659"/>
    <w:rsid w:val="001247E9"/>
    <w:rsid w:val="00124B12"/>
    <w:rsid w:val="0012525B"/>
    <w:rsid w:val="00125B52"/>
    <w:rsid w:val="00126C01"/>
    <w:rsid w:val="00130FCD"/>
    <w:rsid w:val="001325BC"/>
    <w:rsid w:val="001356B0"/>
    <w:rsid w:val="0013673E"/>
    <w:rsid w:val="00140683"/>
    <w:rsid w:val="00140C4A"/>
    <w:rsid w:val="0014107E"/>
    <w:rsid w:val="0014157E"/>
    <w:rsid w:val="00156A04"/>
    <w:rsid w:val="00160A92"/>
    <w:rsid w:val="001621B4"/>
    <w:rsid w:val="0016393E"/>
    <w:rsid w:val="0016439C"/>
    <w:rsid w:val="001644A4"/>
    <w:rsid w:val="00164A35"/>
    <w:rsid w:val="00165664"/>
    <w:rsid w:val="00165CD7"/>
    <w:rsid w:val="001662AF"/>
    <w:rsid w:val="00166926"/>
    <w:rsid w:val="00166A1C"/>
    <w:rsid w:val="00170CFD"/>
    <w:rsid w:val="001734C5"/>
    <w:rsid w:val="00175894"/>
    <w:rsid w:val="00176231"/>
    <w:rsid w:val="001771E1"/>
    <w:rsid w:val="00183AC1"/>
    <w:rsid w:val="00184CAC"/>
    <w:rsid w:val="00185436"/>
    <w:rsid w:val="00186EED"/>
    <w:rsid w:val="00187AF9"/>
    <w:rsid w:val="0019069B"/>
    <w:rsid w:val="001918F9"/>
    <w:rsid w:val="001919A9"/>
    <w:rsid w:val="00191A3B"/>
    <w:rsid w:val="001928C7"/>
    <w:rsid w:val="0019435E"/>
    <w:rsid w:val="0019656E"/>
    <w:rsid w:val="001A5496"/>
    <w:rsid w:val="001B1B00"/>
    <w:rsid w:val="001B2433"/>
    <w:rsid w:val="001B407E"/>
    <w:rsid w:val="001B589C"/>
    <w:rsid w:val="001B6025"/>
    <w:rsid w:val="001B749B"/>
    <w:rsid w:val="001C42DD"/>
    <w:rsid w:val="001C5002"/>
    <w:rsid w:val="001C5BE3"/>
    <w:rsid w:val="001C5D01"/>
    <w:rsid w:val="001D50F9"/>
    <w:rsid w:val="001D6842"/>
    <w:rsid w:val="001D69B9"/>
    <w:rsid w:val="001E3981"/>
    <w:rsid w:val="001E5C84"/>
    <w:rsid w:val="001E761F"/>
    <w:rsid w:val="001F0418"/>
    <w:rsid w:val="001F1DE0"/>
    <w:rsid w:val="001F2D70"/>
    <w:rsid w:val="001F44C4"/>
    <w:rsid w:val="001F4E3E"/>
    <w:rsid w:val="00210628"/>
    <w:rsid w:val="00210837"/>
    <w:rsid w:val="0021124B"/>
    <w:rsid w:val="00222CC5"/>
    <w:rsid w:val="00222D6C"/>
    <w:rsid w:val="00223D89"/>
    <w:rsid w:val="00224F8D"/>
    <w:rsid w:val="00226D81"/>
    <w:rsid w:val="002407D6"/>
    <w:rsid w:val="00241863"/>
    <w:rsid w:val="00245F7B"/>
    <w:rsid w:val="00246FF4"/>
    <w:rsid w:val="002475A0"/>
    <w:rsid w:val="002510CB"/>
    <w:rsid w:val="0025142B"/>
    <w:rsid w:val="002550B9"/>
    <w:rsid w:val="00256FCE"/>
    <w:rsid w:val="002608C3"/>
    <w:rsid w:val="00262479"/>
    <w:rsid w:val="00265F20"/>
    <w:rsid w:val="002667FD"/>
    <w:rsid w:val="00266FCC"/>
    <w:rsid w:val="00270C18"/>
    <w:rsid w:val="0027124F"/>
    <w:rsid w:val="00273BB0"/>
    <w:rsid w:val="00273D9E"/>
    <w:rsid w:val="002775CA"/>
    <w:rsid w:val="002810D1"/>
    <w:rsid w:val="00282B6B"/>
    <w:rsid w:val="00284385"/>
    <w:rsid w:val="00284C3D"/>
    <w:rsid w:val="00286C43"/>
    <w:rsid w:val="00287B34"/>
    <w:rsid w:val="00292264"/>
    <w:rsid w:val="002A1BD6"/>
    <w:rsid w:val="002A1CC7"/>
    <w:rsid w:val="002A23D9"/>
    <w:rsid w:val="002A55F1"/>
    <w:rsid w:val="002A5CF2"/>
    <w:rsid w:val="002A618D"/>
    <w:rsid w:val="002A6C96"/>
    <w:rsid w:val="002B0954"/>
    <w:rsid w:val="002B23DD"/>
    <w:rsid w:val="002B2642"/>
    <w:rsid w:val="002B2B86"/>
    <w:rsid w:val="002B5251"/>
    <w:rsid w:val="002B715A"/>
    <w:rsid w:val="002C0314"/>
    <w:rsid w:val="002C08F4"/>
    <w:rsid w:val="002C4D98"/>
    <w:rsid w:val="002C6000"/>
    <w:rsid w:val="002D0736"/>
    <w:rsid w:val="002D2CB2"/>
    <w:rsid w:val="002D45B7"/>
    <w:rsid w:val="002D5B80"/>
    <w:rsid w:val="002D6B14"/>
    <w:rsid w:val="002E185F"/>
    <w:rsid w:val="002E423E"/>
    <w:rsid w:val="002E55F5"/>
    <w:rsid w:val="002F453E"/>
    <w:rsid w:val="002F546D"/>
    <w:rsid w:val="002F5734"/>
    <w:rsid w:val="00301F35"/>
    <w:rsid w:val="00302BC4"/>
    <w:rsid w:val="00303A36"/>
    <w:rsid w:val="00303B85"/>
    <w:rsid w:val="00307206"/>
    <w:rsid w:val="0031047F"/>
    <w:rsid w:val="00312358"/>
    <w:rsid w:val="00317F89"/>
    <w:rsid w:val="0032059D"/>
    <w:rsid w:val="003218AC"/>
    <w:rsid w:val="00322383"/>
    <w:rsid w:val="00323A75"/>
    <w:rsid w:val="00324D4A"/>
    <w:rsid w:val="003270C6"/>
    <w:rsid w:val="00331314"/>
    <w:rsid w:val="0033249C"/>
    <w:rsid w:val="00333F06"/>
    <w:rsid w:val="003340F0"/>
    <w:rsid w:val="003351AA"/>
    <w:rsid w:val="00343D4C"/>
    <w:rsid w:val="003456A4"/>
    <w:rsid w:val="003502F6"/>
    <w:rsid w:val="00351818"/>
    <w:rsid w:val="00353CF4"/>
    <w:rsid w:val="00355E7A"/>
    <w:rsid w:val="00356DA2"/>
    <w:rsid w:val="003573A7"/>
    <w:rsid w:val="00357EBF"/>
    <w:rsid w:val="003600F0"/>
    <w:rsid w:val="00360163"/>
    <w:rsid w:val="00360499"/>
    <w:rsid w:val="003607C9"/>
    <w:rsid w:val="00365DCF"/>
    <w:rsid w:val="0036683B"/>
    <w:rsid w:val="00366A7C"/>
    <w:rsid w:val="003746CE"/>
    <w:rsid w:val="003771E4"/>
    <w:rsid w:val="00383030"/>
    <w:rsid w:val="00385056"/>
    <w:rsid w:val="00385100"/>
    <w:rsid w:val="0039328D"/>
    <w:rsid w:val="00393B64"/>
    <w:rsid w:val="00397BBF"/>
    <w:rsid w:val="00397F47"/>
    <w:rsid w:val="003A1087"/>
    <w:rsid w:val="003A6C77"/>
    <w:rsid w:val="003A79C6"/>
    <w:rsid w:val="003B105F"/>
    <w:rsid w:val="003B1CB7"/>
    <w:rsid w:val="003B1D85"/>
    <w:rsid w:val="003B21A0"/>
    <w:rsid w:val="003B43FF"/>
    <w:rsid w:val="003B4AFB"/>
    <w:rsid w:val="003C01A3"/>
    <w:rsid w:val="003C2504"/>
    <w:rsid w:val="003C2766"/>
    <w:rsid w:val="003C2D03"/>
    <w:rsid w:val="003C6688"/>
    <w:rsid w:val="003C6E2C"/>
    <w:rsid w:val="003D130E"/>
    <w:rsid w:val="003D2538"/>
    <w:rsid w:val="003D4C1E"/>
    <w:rsid w:val="003D5F37"/>
    <w:rsid w:val="003F1300"/>
    <w:rsid w:val="003F1F2F"/>
    <w:rsid w:val="003F218A"/>
    <w:rsid w:val="003F3734"/>
    <w:rsid w:val="003F430B"/>
    <w:rsid w:val="003F696A"/>
    <w:rsid w:val="004067A4"/>
    <w:rsid w:val="00411831"/>
    <w:rsid w:val="0041197E"/>
    <w:rsid w:val="00413320"/>
    <w:rsid w:val="00417E29"/>
    <w:rsid w:val="0043177B"/>
    <w:rsid w:val="004369BA"/>
    <w:rsid w:val="00436B1B"/>
    <w:rsid w:val="00436D64"/>
    <w:rsid w:val="00437A00"/>
    <w:rsid w:val="00444B0E"/>
    <w:rsid w:val="00447525"/>
    <w:rsid w:val="004533E3"/>
    <w:rsid w:val="00454333"/>
    <w:rsid w:val="00455C31"/>
    <w:rsid w:val="0045705D"/>
    <w:rsid w:val="00464B8D"/>
    <w:rsid w:val="0046725F"/>
    <w:rsid w:val="00470602"/>
    <w:rsid w:val="00470F76"/>
    <w:rsid w:val="00471AD2"/>
    <w:rsid w:val="00475003"/>
    <w:rsid w:val="0047606B"/>
    <w:rsid w:val="00480767"/>
    <w:rsid w:val="00482F61"/>
    <w:rsid w:val="00484900"/>
    <w:rsid w:val="00485CD8"/>
    <w:rsid w:val="00486581"/>
    <w:rsid w:val="004871EC"/>
    <w:rsid w:val="00491791"/>
    <w:rsid w:val="00493C8B"/>
    <w:rsid w:val="004A1329"/>
    <w:rsid w:val="004A21FD"/>
    <w:rsid w:val="004A3A48"/>
    <w:rsid w:val="004A6AA4"/>
    <w:rsid w:val="004B060D"/>
    <w:rsid w:val="004B7C27"/>
    <w:rsid w:val="004C04AB"/>
    <w:rsid w:val="004C21BC"/>
    <w:rsid w:val="004C3070"/>
    <w:rsid w:val="004C5A92"/>
    <w:rsid w:val="004C6981"/>
    <w:rsid w:val="004C7931"/>
    <w:rsid w:val="004D1D5B"/>
    <w:rsid w:val="004D5193"/>
    <w:rsid w:val="004D65DF"/>
    <w:rsid w:val="004D796A"/>
    <w:rsid w:val="004E0069"/>
    <w:rsid w:val="004E1346"/>
    <w:rsid w:val="004E239A"/>
    <w:rsid w:val="004E43A2"/>
    <w:rsid w:val="004E50A8"/>
    <w:rsid w:val="004E7516"/>
    <w:rsid w:val="004F30B8"/>
    <w:rsid w:val="004F3A90"/>
    <w:rsid w:val="004F7153"/>
    <w:rsid w:val="004F7DEB"/>
    <w:rsid w:val="005019A6"/>
    <w:rsid w:val="005050D8"/>
    <w:rsid w:val="00505A8D"/>
    <w:rsid w:val="00505C7C"/>
    <w:rsid w:val="00516460"/>
    <w:rsid w:val="00517C15"/>
    <w:rsid w:val="00524F8D"/>
    <w:rsid w:val="00525924"/>
    <w:rsid w:val="005262B2"/>
    <w:rsid w:val="005265B5"/>
    <w:rsid w:val="0053177F"/>
    <w:rsid w:val="005320B8"/>
    <w:rsid w:val="00534E3C"/>
    <w:rsid w:val="00536296"/>
    <w:rsid w:val="0053698F"/>
    <w:rsid w:val="0053766F"/>
    <w:rsid w:val="0054034D"/>
    <w:rsid w:val="00541353"/>
    <w:rsid w:val="005419E6"/>
    <w:rsid w:val="005455D2"/>
    <w:rsid w:val="00545F2A"/>
    <w:rsid w:val="00547476"/>
    <w:rsid w:val="00550A18"/>
    <w:rsid w:val="005516FD"/>
    <w:rsid w:val="00555F00"/>
    <w:rsid w:val="0055607D"/>
    <w:rsid w:val="005602C3"/>
    <w:rsid w:val="00560A7B"/>
    <w:rsid w:val="00560F61"/>
    <w:rsid w:val="00563E4F"/>
    <w:rsid w:val="005667E2"/>
    <w:rsid w:val="005677BE"/>
    <w:rsid w:val="0057182E"/>
    <w:rsid w:val="005726BA"/>
    <w:rsid w:val="00572DDA"/>
    <w:rsid w:val="005734CA"/>
    <w:rsid w:val="00573AC8"/>
    <w:rsid w:val="00577394"/>
    <w:rsid w:val="00577FF7"/>
    <w:rsid w:val="00580228"/>
    <w:rsid w:val="00580841"/>
    <w:rsid w:val="0058319B"/>
    <w:rsid w:val="00583364"/>
    <w:rsid w:val="005867B3"/>
    <w:rsid w:val="0059142A"/>
    <w:rsid w:val="00592742"/>
    <w:rsid w:val="00592D9A"/>
    <w:rsid w:val="0059402E"/>
    <w:rsid w:val="00596871"/>
    <w:rsid w:val="00597E1A"/>
    <w:rsid w:val="005A0588"/>
    <w:rsid w:val="005A07FA"/>
    <w:rsid w:val="005A119A"/>
    <w:rsid w:val="005A11D4"/>
    <w:rsid w:val="005A32AE"/>
    <w:rsid w:val="005A3B69"/>
    <w:rsid w:val="005A65A4"/>
    <w:rsid w:val="005A7693"/>
    <w:rsid w:val="005B0C70"/>
    <w:rsid w:val="005B6564"/>
    <w:rsid w:val="005B7250"/>
    <w:rsid w:val="005C3441"/>
    <w:rsid w:val="005C34A3"/>
    <w:rsid w:val="005C4500"/>
    <w:rsid w:val="005C4FC0"/>
    <w:rsid w:val="005C6511"/>
    <w:rsid w:val="005C7445"/>
    <w:rsid w:val="005C7893"/>
    <w:rsid w:val="005D1E89"/>
    <w:rsid w:val="005D4774"/>
    <w:rsid w:val="005D759F"/>
    <w:rsid w:val="005E0A17"/>
    <w:rsid w:val="005E3046"/>
    <w:rsid w:val="005E3FA9"/>
    <w:rsid w:val="005E4A4D"/>
    <w:rsid w:val="005F0507"/>
    <w:rsid w:val="005F3378"/>
    <w:rsid w:val="005F7DBA"/>
    <w:rsid w:val="006049C0"/>
    <w:rsid w:val="0060660F"/>
    <w:rsid w:val="006068C9"/>
    <w:rsid w:val="00607B5B"/>
    <w:rsid w:val="00607CC4"/>
    <w:rsid w:val="00607D14"/>
    <w:rsid w:val="00614350"/>
    <w:rsid w:val="00615E0F"/>
    <w:rsid w:val="006173F3"/>
    <w:rsid w:val="00617A28"/>
    <w:rsid w:val="00620B0C"/>
    <w:rsid w:val="00621F3F"/>
    <w:rsid w:val="0062248D"/>
    <w:rsid w:val="0062304B"/>
    <w:rsid w:val="006231D4"/>
    <w:rsid w:val="006236E6"/>
    <w:rsid w:val="006239FB"/>
    <w:rsid w:val="0062407C"/>
    <w:rsid w:val="0062761E"/>
    <w:rsid w:val="00630898"/>
    <w:rsid w:val="00635DC2"/>
    <w:rsid w:val="00636395"/>
    <w:rsid w:val="00640992"/>
    <w:rsid w:val="00642BCE"/>
    <w:rsid w:val="00642EB8"/>
    <w:rsid w:val="00650996"/>
    <w:rsid w:val="00652B28"/>
    <w:rsid w:val="00652CCC"/>
    <w:rsid w:val="00653025"/>
    <w:rsid w:val="0065413E"/>
    <w:rsid w:val="00654140"/>
    <w:rsid w:val="00654801"/>
    <w:rsid w:val="006578E4"/>
    <w:rsid w:val="00660B20"/>
    <w:rsid w:val="00660EFE"/>
    <w:rsid w:val="0066262B"/>
    <w:rsid w:val="00664EC1"/>
    <w:rsid w:val="00664FD5"/>
    <w:rsid w:val="006666EF"/>
    <w:rsid w:val="0067102B"/>
    <w:rsid w:val="00671271"/>
    <w:rsid w:val="0067495F"/>
    <w:rsid w:val="0067537E"/>
    <w:rsid w:val="00680FAE"/>
    <w:rsid w:val="00681E83"/>
    <w:rsid w:val="00690A96"/>
    <w:rsid w:val="006911F9"/>
    <w:rsid w:val="0069253E"/>
    <w:rsid w:val="00693A66"/>
    <w:rsid w:val="006968CF"/>
    <w:rsid w:val="006A0554"/>
    <w:rsid w:val="006A2FC3"/>
    <w:rsid w:val="006A75E5"/>
    <w:rsid w:val="006B357A"/>
    <w:rsid w:val="006B4532"/>
    <w:rsid w:val="006B55B9"/>
    <w:rsid w:val="006B5689"/>
    <w:rsid w:val="006B5B1A"/>
    <w:rsid w:val="006B5B6C"/>
    <w:rsid w:val="006C009A"/>
    <w:rsid w:val="006C0F67"/>
    <w:rsid w:val="006C35DF"/>
    <w:rsid w:val="006C3D20"/>
    <w:rsid w:val="006C6B93"/>
    <w:rsid w:val="006C7E31"/>
    <w:rsid w:val="006D1AFF"/>
    <w:rsid w:val="006D26E0"/>
    <w:rsid w:val="006D4181"/>
    <w:rsid w:val="006D76DD"/>
    <w:rsid w:val="006F2052"/>
    <w:rsid w:val="006F2DF5"/>
    <w:rsid w:val="006F43CC"/>
    <w:rsid w:val="006F65D5"/>
    <w:rsid w:val="007012AA"/>
    <w:rsid w:val="00701FEA"/>
    <w:rsid w:val="007069B6"/>
    <w:rsid w:val="007169A3"/>
    <w:rsid w:val="00716CA6"/>
    <w:rsid w:val="007209FB"/>
    <w:rsid w:val="00721591"/>
    <w:rsid w:val="0072195A"/>
    <w:rsid w:val="00723A55"/>
    <w:rsid w:val="007252C2"/>
    <w:rsid w:val="0072586E"/>
    <w:rsid w:val="007316C5"/>
    <w:rsid w:val="00734C9A"/>
    <w:rsid w:val="00743A2C"/>
    <w:rsid w:val="007547BC"/>
    <w:rsid w:val="00755031"/>
    <w:rsid w:val="0076082E"/>
    <w:rsid w:val="007624C8"/>
    <w:rsid w:val="00763ABC"/>
    <w:rsid w:val="007713D9"/>
    <w:rsid w:val="00782EDC"/>
    <w:rsid w:val="00783B81"/>
    <w:rsid w:val="007843D9"/>
    <w:rsid w:val="00787616"/>
    <w:rsid w:val="00787DB1"/>
    <w:rsid w:val="0079086B"/>
    <w:rsid w:val="00792290"/>
    <w:rsid w:val="00792706"/>
    <w:rsid w:val="00793D09"/>
    <w:rsid w:val="007964C6"/>
    <w:rsid w:val="007A52AC"/>
    <w:rsid w:val="007A68FA"/>
    <w:rsid w:val="007B14EC"/>
    <w:rsid w:val="007B3E24"/>
    <w:rsid w:val="007B4894"/>
    <w:rsid w:val="007B4A29"/>
    <w:rsid w:val="007B5156"/>
    <w:rsid w:val="007B619D"/>
    <w:rsid w:val="007C14DB"/>
    <w:rsid w:val="007C26F3"/>
    <w:rsid w:val="007C2CFA"/>
    <w:rsid w:val="007C594F"/>
    <w:rsid w:val="007C628B"/>
    <w:rsid w:val="007C74B7"/>
    <w:rsid w:val="007C7C49"/>
    <w:rsid w:val="007D1EE6"/>
    <w:rsid w:val="007D3762"/>
    <w:rsid w:val="007D43C4"/>
    <w:rsid w:val="007D6E36"/>
    <w:rsid w:val="007D7E3D"/>
    <w:rsid w:val="007E0D06"/>
    <w:rsid w:val="007E5105"/>
    <w:rsid w:val="007E5536"/>
    <w:rsid w:val="007E66A3"/>
    <w:rsid w:val="007E6DFC"/>
    <w:rsid w:val="007E7AE4"/>
    <w:rsid w:val="007F1226"/>
    <w:rsid w:val="007F38DC"/>
    <w:rsid w:val="007F46CA"/>
    <w:rsid w:val="007F4E11"/>
    <w:rsid w:val="007F5FF2"/>
    <w:rsid w:val="0080362A"/>
    <w:rsid w:val="008038B3"/>
    <w:rsid w:val="008076D1"/>
    <w:rsid w:val="00807978"/>
    <w:rsid w:val="0081168F"/>
    <w:rsid w:val="0081322A"/>
    <w:rsid w:val="008133B0"/>
    <w:rsid w:val="00814D26"/>
    <w:rsid w:val="008156D2"/>
    <w:rsid w:val="00816743"/>
    <w:rsid w:val="00816C8E"/>
    <w:rsid w:val="008171B4"/>
    <w:rsid w:val="00820937"/>
    <w:rsid w:val="00824435"/>
    <w:rsid w:val="00824909"/>
    <w:rsid w:val="00825E61"/>
    <w:rsid w:val="008265B8"/>
    <w:rsid w:val="00827E9F"/>
    <w:rsid w:val="00832C27"/>
    <w:rsid w:val="008343B0"/>
    <w:rsid w:val="00835528"/>
    <w:rsid w:val="00847686"/>
    <w:rsid w:val="008501EE"/>
    <w:rsid w:val="008521AE"/>
    <w:rsid w:val="00852257"/>
    <w:rsid w:val="008524F2"/>
    <w:rsid w:val="008526F9"/>
    <w:rsid w:val="00853C50"/>
    <w:rsid w:val="00854389"/>
    <w:rsid w:val="00855A1F"/>
    <w:rsid w:val="00855CAE"/>
    <w:rsid w:val="00862195"/>
    <w:rsid w:val="0086442A"/>
    <w:rsid w:val="008646C4"/>
    <w:rsid w:val="00864BEF"/>
    <w:rsid w:val="00866EDF"/>
    <w:rsid w:val="00866F8E"/>
    <w:rsid w:val="00872816"/>
    <w:rsid w:val="00875095"/>
    <w:rsid w:val="008754A1"/>
    <w:rsid w:val="00875CF8"/>
    <w:rsid w:val="008810EB"/>
    <w:rsid w:val="0088316C"/>
    <w:rsid w:val="00883A2B"/>
    <w:rsid w:val="00885D0F"/>
    <w:rsid w:val="00891099"/>
    <w:rsid w:val="00893F14"/>
    <w:rsid w:val="00894D85"/>
    <w:rsid w:val="00895365"/>
    <w:rsid w:val="00896A9A"/>
    <w:rsid w:val="0089750D"/>
    <w:rsid w:val="00897F11"/>
    <w:rsid w:val="008A0DAB"/>
    <w:rsid w:val="008A1AD4"/>
    <w:rsid w:val="008A48B2"/>
    <w:rsid w:val="008A53F9"/>
    <w:rsid w:val="008A5493"/>
    <w:rsid w:val="008A5F40"/>
    <w:rsid w:val="008B0A22"/>
    <w:rsid w:val="008B2553"/>
    <w:rsid w:val="008B2C1C"/>
    <w:rsid w:val="008B45EB"/>
    <w:rsid w:val="008B5DA5"/>
    <w:rsid w:val="008B65EF"/>
    <w:rsid w:val="008C18A9"/>
    <w:rsid w:val="008C56B6"/>
    <w:rsid w:val="008C5A16"/>
    <w:rsid w:val="008C7B2A"/>
    <w:rsid w:val="008D0FF9"/>
    <w:rsid w:val="008D1102"/>
    <w:rsid w:val="008D2791"/>
    <w:rsid w:val="008D6942"/>
    <w:rsid w:val="008D6951"/>
    <w:rsid w:val="008D7AC5"/>
    <w:rsid w:val="008E0C61"/>
    <w:rsid w:val="008E2D06"/>
    <w:rsid w:val="008E5391"/>
    <w:rsid w:val="008E5D38"/>
    <w:rsid w:val="008F43D0"/>
    <w:rsid w:val="008F63F3"/>
    <w:rsid w:val="00902BEB"/>
    <w:rsid w:val="00904D2A"/>
    <w:rsid w:val="00904DDF"/>
    <w:rsid w:val="00904F6C"/>
    <w:rsid w:val="00905392"/>
    <w:rsid w:val="00906BDC"/>
    <w:rsid w:val="00910CE2"/>
    <w:rsid w:val="00912155"/>
    <w:rsid w:val="009169FC"/>
    <w:rsid w:val="00920870"/>
    <w:rsid w:val="00921DFD"/>
    <w:rsid w:val="00924666"/>
    <w:rsid w:val="009259AB"/>
    <w:rsid w:val="00925FA0"/>
    <w:rsid w:val="00931E5D"/>
    <w:rsid w:val="00934E88"/>
    <w:rsid w:val="0093583E"/>
    <w:rsid w:val="009373B0"/>
    <w:rsid w:val="0094094F"/>
    <w:rsid w:val="009411A9"/>
    <w:rsid w:val="00942535"/>
    <w:rsid w:val="009448A0"/>
    <w:rsid w:val="009456BA"/>
    <w:rsid w:val="00946C00"/>
    <w:rsid w:val="00952D1D"/>
    <w:rsid w:val="00954714"/>
    <w:rsid w:val="009557B2"/>
    <w:rsid w:val="009564BC"/>
    <w:rsid w:val="009626C9"/>
    <w:rsid w:val="00965B3C"/>
    <w:rsid w:val="0096658F"/>
    <w:rsid w:val="00966C2C"/>
    <w:rsid w:val="0097491A"/>
    <w:rsid w:val="00974A69"/>
    <w:rsid w:val="00974CEB"/>
    <w:rsid w:val="00980741"/>
    <w:rsid w:val="00980D94"/>
    <w:rsid w:val="009810F1"/>
    <w:rsid w:val="00984484"/>
    <w:rsid w:val="00985FD7"/>
    <w:rsid w:val="009918F8"/>
    <w:rsid w:val="009939F9"/>
    <w:rsid w:val="0099508E"/>
    <w:rsid w:val="0099662E"/>
    <w:rsid w:val="00997865"/>
    <w:rsid w:val="00997A50"/>
    <w:rsid w:val="009A1032"/>
    <w:rsid w:val="009A1A52"/>
    <w:rsid w:val="009A40EE"/>
    <w:rsid w:val="009A5355"/>
    <w:rsid w:val="009A7F17"/>
    <w:rsid w:val="009B3962"/>
    <w:rsid w:val="009B3C30"/>
    <w:rsid w:val="009B5BF7"/>
    <w:rsid w:val="009B6FEC"/>
    <w:rsid w:val="009B7D8D"/>
    <w:rsid w:val="009C1132"/>
    <w:rsid w:val="009C1887"/>
    <w:rsid w:val="009C2524"/>
    <w:rsid w:val="009C3038"/>
    <w:rsid w:val="009C3844"/>
    <w:rsid w:val="009C46D6"/>
    <w:rsid w:val="009C4EF8"/>
    <w:rsid w:val="009C5157"/>
    <w:rsid w:val="009C78DB"/>
    <w:rsid w:val="009D1893"/>
    <w:rsid w:val="009D1E50"/>
    <w:rsid w:val="009D4F83"/>
    <w:rsid w:val="009D6196"/>
    <w:rsid w:val="009D64BD"/>
    <w:rsid w:val="009D6B24"/>
    <w:rsid w:val="009D6DEF"/>
    <w:rsid w:val="009E3509"/>
    <w:rsid w:val="009E5093"/>
    <w:rsid w:val="009E6900"/>
    <w:rsid w:val="009E7352"/>
    <w:rsid w:val="009E73D1"/>
    <w:rsid w:val="009E7A45"/>
    <w:rsid w:val="009F2830"/>
    <w:rsid w:val="009F5175"/>
    <w:rsid w:val="00A00D08"/>
    <w:rsid w:val="00A01D59"/>
    <w:rsid w:val="00A01DD4"/>
    <w:rsid w:val="00A02294"/>
    <w:rsid w:val="00A03858"/>
    <w:rsid w:val="00A06E9F"/>
    <w:rsid w:val="00A07F47"/>
    <w:rsid w:val="00A1038B"/>
    <w:rsid w:val="00A10745"/>
    <w:rsid w:val="00A10F7F"/>
    <w:rsid w:val="00A138FB"/>
    <w:rsid w:val="00A14AFB"/>
    <w:rsid w:val="00A1617D"/>
    <w:rsid w:val="00A213F2"/>
    <w:rsid w:val="00A236F2"/>
    <w:rsid w:val="00A24306"/>
    <w:rsid w:val="00A27A66"/>
    <w:rsid w:val="00A31D52"/>
    <w:rsid w:val="00A320AA"/>
    <w:rsid w:val="00A322AA"/>
    <w:rsid w:val="00A3286B"/>
    <w:rsid w:val="00A35321"/>
    <w:rsid w:val="00A36E29"/>
    <w:rsid w:val="00A37E90"/>
    <w:rsid w:val="00A4060D"/>
    <w:rsid w:val="00A41915"/>
    <w:rsid w:val="00A43CB5"/>
    <w:rsid w:val="00A458D8"/>
    <w:rsid w:val="00A5621F"/>
    <w:rsid w:val="00A57391"/>
    <w:rsid w:val="00A577B8"/>
    <w:rsid w:val="00A6011A"/>
    <w:rsid w:val="00A611E3"/>
    <w:rsid w:val="00A62587"/>
    <w:rsid w:val="00A62E06"/>
    <w:rsid w:val="00A6387D"/>
    <w:rsid w:val="00A649FA"/>
    <w:rsid w:val="00A672AA"/>
    <w:rsid w:val="00A67B30"/>
    <w:rsid w:val="00A71D11"/>
    <w:rsid w:val="00A73BCC"/>
    <w:rsid w:val="00A76C4C"/>
    <w:rsid w:val="00A7741B"/>
    <w:rsid w:val="00A80286"/>
    <w:rsid w:val="00A84235"/>
    <w:rsid w:val="00A875F5"/>
    <w:rsid w:val="00A90222"/>
    <w:rsid w:val="00A907A7"/>
    <w:rsid w:val="00A945AB"/>
    <w:rsid w:val="00A94980"/>
    <w:rsid w:val="00A94D2C"/>
    <w:rsid w:val="00A96A12"/>
    <w:rsid w:val="00A9754E"/>
    <w:rsid w:val="00AA0A88"/>
    <w:rsid w:val="00AA0E9D"/>
    <w:rsid w:val="00AA2366"/>
    <w:rsid w:val="00AA6349"/>
    <w:rsid w:val="00AB257F"/>
    <w:rsid w:val="00AB4FEB"/>
    <w:rsid w:val="00AC051A"/>
    <w:rsid w:val="00AC0A6A"/>
    <w:rsid w:val="00AC173D"/>
    <w:rsid w:val="00AC2483"/>
    <w:rsid w:val="00AC3393"/>
    <w:rsid w:val="00AC3CF7"/>
    <w:rsid w:val="00AC5CD5"/>
    <w:rsid w:val="00AC72E2"/>
    <w:rsid w:val="00AC7AF4"/>
    <w:rsid w:val="00AD0860"/>
    <w:rsid w:val="00AD153F"/>
    <w:rsid w:val="00AD23D2"/>
    <w:rsid w:val="00AD37F3"/>
    <w:rsid w:val="00AD5605"/>
    <w:rsid w:val="00AD5C8C"/>
    <w:rsid w:val="00AD5ECD"/>
    <w:rsid w:val="00AD6DD7"/>
    <w:rsid w:val="00AD7552"/>
    <w:rsid w:val="00AE1924"/>
    <w:rsid w:val="00AE2739"/>
    <w:rsid w:val="00AE3987"/>
    <w:rsid w:val="00AE4395"/>
    <w:rsid w:val="00AE5509"/>
    <w:rsid w:val="00AE65C8"/>
    <w:rsid w:val="00AF1CBC"/>
    <w:rsid w:val="00AF1CD1"/>
    <w:rsid w:val="00AF4000"/>
    <w:rsid w:val="00B007C5"/>
    <w:rsid w:val="00B01F34"/>
    <w:rsid w:val="00B0598F"/>
    <w:rsid w:val="00B07A3E"/>
    <w:rsid w:val="00B1010D"/>
    <w:rsid w:val="00B1349C"/>
    <w:rsid w:val="00B1668B"/>
    <w:rsid w:val="00B176DF"/>
    <w:rsid w:val="00B21660"/>
    <w:rsid w:val="00B233D4"/>
    <w:rsid w:val="00B26BA7"/>
    <w:rsid w:val="00B27EC1"/>
    <w:rsid w:val="00B3502E"/>
    <w:rsid w:val="00B36018"/>
    <w:rsid w:val="00B36C53"/>
    <w:rsid w:val="00B36C79"/>
    <w:rsid w:val="00B3714D"/>
    <w:rsid w:val="00B4126F"/>
    <w:rsid w:val="00B42CB8"/>
    <w:rsid w:val="00B449F6"/>
    <w:rsid w:val="00B50FCA"/>
    <w:rsid w:val="00B5180B"/>
    <w:rsid w:val="00B538B2"/>
    <w:rsid w:val="00B567BB"/>
    <w:rsid w:val="00B573EA"/>
    <w:rsid w:val="00B5791B"/>
    <w:rsid w:val="00B62390"/>
    <w:rsid w:val="00B6288A"/>
    <w:rsid w:val="00B63E11"/>
    <w:rsid w:val="00B64A98"/>
    <w:rsid w:val="00B6503C"/>
    <w:rsid w:val="00B67304"/>
    <w:rsid w:val="00B700B2"/>
    <w:rsid w:val="00B72827"/>
    <w:rsid w:val="00B72964"/>
    <w:rsid w:val="00B72FEC"/>
    <w:rsid w:val="00B74F2A"/>
    <w:rsid w:val="00B778B2"/>
    <w:rsid w:val="00B80027"/>
    <w:rsid w:val="00B83B1D"/>
    <w:rsid w:val="00B8593E"/>
    <w:rsid w:val="00B90FF1"/>
    <w:rsid w:val="00B915A9"/>
    <w:rsid w:val="00B92102"/>
    <w:rsid w:val="00B9298E"/>
    <w:rsid w:val="00B92A56"/>
    <w:rsid w:val="00B93184"/>
    <w:rsid w:val="00B94480"/>
    <w:rsid w:val="00BA0378"/>
    <w:rsid w:val="00BA0B6E"/>
    <w:rsid w:val="00BA5F78"/>
    <w:rsid w:val="00BA6267"/>
    <w:rsid w:val="00BA6822"/>
    <w:rsid w:val="00BA7353"/>
    <w:rsid w:val="00BA7B9D"/>
    <w:rsid w:val="00BA7D46"/>
    <w:rsid w:val="00BB0244"/>
    <w:rsid w:val="00BB104C"/>
    <w:rsid w:val="00BB4F07"/>
    <w:rsid w:val="00BC0B04"/>
    <w:rsid w:val="00BC1FA6"/>
    <w:rsid w:val="00BC241E"/>
    <w:rsid w:val="00BC2897"/>
    <w:rsid w:val="00BC5560"/>
    <w:rsid w:val="00BC758A"/>
    <w:rsid w:val="00BD593A"/>
    <w:rsid w:val="00BD6124"/>
    <w:rsid w:val="00BD76A6"/>
    <w:rsid w:val="00BD7766"/>
    <w:rsid w:val="00BE0A0A"/>
    <w:rsid w:val="00BE69C5"/>
    <w:rsid w:val="00BE6BF1"/>
    <w:rsid w:val="00BE708F"/>
    <w:rsid w:val="00BF1D9B"/>
    <w:rsid w:val="00BF4FF3"/>
    <w:rsid w:val="00C006BF"/>
    <w:rsid w:val="00C00DF8"/>
    <w:rsid w:val="00C030FC"/>
    <w:rsid w:val="00C0576B"/>
    <w:rsid w:val="00C0608C"/>
    <w:rsid w:val="00C10E84"/>
    <w:rsid w:val="00C154AC"/>
    <w:rsid w:val="00C16712"/>
    <w:rsid w:val="00C1765C"/>
    <w:rsid w:val="00C23582"/>
    <w:rsid w:val="00C25310"/>
    <w:rsid w:val="00C25501"/>
    <w:rsid w:val="00C278F9"/>
    <w:rsid w:val="00C3429B"/>
    <w:rsid w:val="00C378DA"/>
    <w:rsid w:val="00C41966"/>
    <w:rsid w:val="00C41BBF"/>
    <w:rsid w:val="00C434AF"/>
    <w:rsid w:val="00C43D3D"/>
    <w:rsid w:val="00C444BA"/>
    <w:rsid w:val="00C5095B"/>
    <w:rsid w:val="00C51491"/>
    <w:rsid w:val="00C53A22"/>
    <w:rsid w:val="00C53F0D"/>
    <w:rsid w:val="00C55427"/>
    <w:rsid w:val="00C55781"/>
    <w:rsid w:val="00C6004D"/>
    <w:rsid w:val="00C626F7"/>
    <w:rsid w:val="00C70BD6"/>
    <w:rsid w:val="00C713BB"/>
    <w:rsid w:val="00C75DA6"/>
    <w:rsid w:val="00C7604A"/>
    <w:rsid w:val="00C76E56"/>
    <w:rsid w:val="00C76FBD"/>
    <w:rsid w:val="00C800C3"/>
    <w:rsid w:val="00C81102"/>
    <w:rsid w:val="00C81C5E"/>
    <w:rsid w:val="00C82422"/>
    <w:rsid w:val="00C86530"/>
    <w:rsid w:val="00C86766"/>
    <w:rsid w:val="00C86B76"/>
    <w:rsid w:val="00C87463"/>
    <w:rsid w:val="00C91332"/>
    <w:rsid w:val="00C940B1"/>
    <w:rsid w:val="00C949E1"/>
    <w:rsid w:val="00C95267"/>
    <w:rsid w:val="00CA12EF"/>
    <w:rsid w:val="00CA1875"/>
    <w:rsid w:val="00CA2223"/>
    <w:rsid w:val="00CA2A8D"/>
    <w:rsid w:val="00CA3E45"/>
    <w:rsid w:val="00CA6BC5"/>
    <w:rsid w:val="00CB13B7"/>
    <w:rsid w:val="00CB44DC"/>
    <w:rsid w:val="00CB552B"/>
    <w:rsid w:val="00CC1E0C"/>
    <w:rsid w:val="00CC49D2"/>
    <w:rsid w:val="00CD0A53"/>
    <w:rsid w:val="00CD0BC1"/>
    <w:rsid w:val="00CD1E7F"/>
    <w:rsid w:val="00CD1F1D"/>
    <w:rsid w:val="00CD27F8"/>
    <w:rsid w:val="00CD66FE"/>
    <w:rsid w:val="00CE13B5"/>
    <w:rsid w:val="00CE2080"/>
    <w:rsid w:val="00CE4AED"/>
    <w:rsid w:val="00CE5382"/>
    <w:rsid w:val="00CE56B5"/>
    <w:rsid w:val="00CE7F41"/>
    <w:rsid w:val="00CF1A09"/>
    <w:rsid w:val="00CF2B1B"/>
    <w:rsid w:val="00CF4B6B"/>
    <w:rsid w:val="00CF59AC"/>
    <w:rsid w:val="00CF6B86"/>
    <w:rsid w:val="00CF7486"/>
    <w:rsid w:val="00D016BF"/>
    <w:rsid w:val="00D02664"/>
    <w:rsid w:val="00D0279D"/>
    <w:rsid w:val="00D02A89"/>
    <w:rsid w:val="00D03A8F"/>
    <w:rsid w:val="00D045DD"/>
    <w:rsid w:val="00D045FA"/>
    <w:rsid w:val="00D049EC"/>
    <w:rsid w:val="00D06362"/>
    <w:rsid w:val="00D06CC1"/>
    <w:rsid w:val="00D0748E"/>
    <w:rsid w:val="00D0759D"/>
    <w:rsid w:val="00D07F95"/>
    <w:rsid w:val="00D14C28"/>
    <w:rsid w:val="00D14FAC"/>
    <w:rsid w:val="00D22231"/>
    <w:rsid w:val="00D22AA7"/>
    <w:rsid w:val="00D25408"/>
    <w:rsid w:val="00D27C84"/>
    <w:rsid w:val="00D27D86"/>
    <w:rsid w:val="00D32FF9"/>
    <w:rsid w:val="00D35EB1"/>
    <w:rsid w:val="00D42460"/>
    <w:rsid w:val="00D42F88"/>
    <w:rsid w:val="00D43D2D"/>
    <w:rsid w:val="00D457CF"/>
    <w:rsid w:val="00D509F2"/>
    <w:rsid w:val="00D53FAE"/>
    <w:rsid w:val="00D5483E"/>
    <w:rsid w:val="00D549CA"/>
    <w:rsid w:val="00D566F8"/>
    <w:rsid w:val="00D61C7D"/>
    <w:rsid w:val="00D61CB6"/>
    <w:rsid w:val="00D624A9"/>
    <w:rsid w:val="00D65A74"/>
    <w:rsid w:val="00D700C9"/>
    <w:rsid w:val="00D734BE"/>
    <w:rsid w:val="00D76321"/>
    <w:rsid w:val="00D764D2"/>
    <w:rsid w:val="00D77B5D"/>
    <w:rsid w:val="00D80F14"/>
    <w:rsid w:val="00D84B1F"/>
    <w:rsid w:val="00D87E69"/>
    <w:rsid w:val="00D90353"/>
    <w:rsid w:val="00D90371"/>
    <w:rsid w:val="00D9191D"/>
    <w:rsid w:val="00D92538"/>
    <w:rsid w:val="00D95246"/>
    <w:rsid w:val="00D979FC"/>
    <w:rsid w:val="00DA17E9"/>
    <w:rsid w:val="00DA22BA"/>
    <w:rsid w:val="00DA28C4"/>
    <w:rsid w:val="00DA337F"/>
    <w:rsid w:val="00DA456F"/>
    <w:rsid w:val="00DA6A82"/>
    <w:rsid w:val="00DB26AC"/>
    <w:rsid w:val="00DB3712"/>
    <w:rsid w:val="00DB69B8"/>
    <w:rsid w:val="00DC4975"/>
    <w:rsid w:val="00DC519A"/>
    <w:rsid w:val="00DC5D4B"/>
    <w:rsid w:val="00DC6109"/>
    <w:rsid w:val="00DC6598"/>
    <w:rsid w:val="00DC68BB"/>
    <w:rsid w:val="00DC7ABB"/>
    <w:rsid w:val="00DD04FE"/>
    <w:rsid w:val="00DD0D4A"/>
    <w:rsid w:val="00DD1BD7"/>
    <w:rsid w:val="00DD3974"/>
    <w:rsid w:val="00DD45A8"/>
    <w:rsid w:val="00DE0859"/>
    <w:rsid w:val="00DE093B"/>
    <w:rsid w:val="00DE5B6E"/>
    <w:rsid w:val="00DE7A8F"/>
    <w:rsid w:val="00DF1223"/>
    <w:rsid w:val="00DF2D6C"/>
    <w:rsid w:val="00DF495A"/>
    <w:rsid w:val="00DF695A"/>
    <w:rsid w:val="00DF6B0F"/>
    <w:rsid w:val="00DF6BF6"/>
    <w:rsid w:val="00E001D2"/>
    <w:rsid w:val="00E002F7"/>
    <w:rsid w:val="00E0215A"/>
    <w:rsid w:val="00E031EE"/>
    <w:rsid w:val="00E047C5"/>
    <w:rsid w:val="00E05167"/>
    <w:rsid w:val="00E1045C"/>
    <w:rsid w:val="00E123EF"/>
    <w:rsid w:val="00E13296"/>
    <w:rsid w:val="00E16FD3"/>
    <w:rsid w:val="00E1757A"/>
    <w:rsid w:val="00E17C43"/>
    <w:rsid w:val="00E20E65"/>
    <w:rsid w:val="00E2181E"/>
    <w:rsid w:val="00E2236F"/>
    <w:rsid w:val="00E226C1"/>
    <w:rsid w:val="00E22D14"/>
    <w:rsid w:val="00E243F3"/>
    <w:rsid w:val="00E30F64"/>
    <w:rsid w:val="00E329FC"/>
    <w:rsid w:val="00E32B71"/>
    <w:rsid w:val="00E331AE"/>
    <w:rsid w:val="00E37C45"/>
    <w:rsid w:val="00E416F1"/>
    <w:rsid w:val="00E42306"/>
    <w:rsid w:val="00E467ED"/>
    <w:rsid w:val="00E52A3F"/>
    <w:rsid w:val="00E5454C"/>
    <w:rsid w:val="00E64ECF"/>
    <w:rsid w:val="00E64F3F"/>
    <w:rsid w:val="00E65045"/>
    <w:rsid w:val="00E71D4C"/>
    <w:rsid w:val="00E77830"/>
    <w:rsid w:val="00E807B5"/>
    <w:rsid w:val="00E81E4E"/>
    <w:rsid w:val="00E82CC2"/>
    <w:rsid w:val="00E83983"/>
    <w:rsid w:val="00E85284"/>
    <w:rsid w:val="00E8616D"/>
    <w:rsid w:val="00E87BD3"/>
    <w:rsid w:val="00E91352"/>
    <w:rsid w:val="00E9217B"/>
    <w:rsid w:val="00E95090"/>
    <w:rsid w:val="00EA1EF1"/>
    <w:rsid w:val="00EA1F70"/>
    <w:rsid w:val="00EA285A"/>
    <w:rsid w:val="00EA2FCD"/>
    <w:rsid w:val="00EA379B"/>
    <w:rsid w:val="00EA4C33"/>
    <w:rsid w:val="00EA56B2"/>
    <w:rsid w:val="00EB0390"/>
    <w:rsid w:val="00EB24CE"/>
    <w:rsid w:val="00EB2A3E"/>
    <w:rsid w:val="00EB66AC"/>
    <w:rsid w:val="00EC2DBA"/>
    <w:rsid w:val="00EC482D"/>
    <w:rsid w:val="00EC48A9"/>
    <w:rsid w:val="00EC506E"/>
    <w:rsid w:val="00ED15ED"/>
    <w:rsid w:val="00ED16B9"/>
    <w:rsid w:val="00ED17C4"/>
    <w:rsid w:val="00ED1F95"/>
    <w:rsid w:val="00ED24DB"/>
    <w:rsid w:val="00ED2B3C"/>
    <w:rsid w:val="00EE150E"/>
    <w:rsid w:val="00EE1F9E"/>
    <w:rsid w:val="00EE247D"/>
    <w:rsid w:val="00EE3D4D"/>
    <w:rsid w:val="00EE60D5"/>
    <w:rsid w:val="00EE6719"/>
    <w:rsid w:val="00EE6749"/>
    <w:rsid w:val="00EE6B97"/>
    <w:rsid w:val="00EE7EAB"/>
    <w:rsid w:val="00EF277E"/>
    <w:rsid w:val="00EF2843"/>
    <w:rsid w:val="00EF336D"/>
    <w:rsid w:val="00EF3537"/>
    <w:rsid w:val="00EF6B0F"/>
    <w:rsid w:val="00F009CB"/>
    <w:rsid w:val="00F04FD9"/>
    <w:rsid w:val="00F064BE"/>
    <w:rsid w:val="00F119DF"/>
    <w:rsid w:val="00F124DD"/>
    <w:rsid w:val="00F125F6"/>
    <w:rsid w:val="00F159B1"/>
    <w:rsid w:val="00F216AC"/>
    <w:rsid w:val="00F2406A"/>
    <w:rsid w:val="00F25A73"/>
    <w:rsid w:val="00F27077"/>
    <w:rsid w:val="00F273A7"/>
    <w:rsid w:val="00F2758A"/>
    <w:rsid w:val="00F277C8"/>
    <w:rsid w:val="00F306A0"/>
    <w:rsid w:val="00F31DF7"/>
    <w:rsid w:val="00F35443"/>
    <w:rsid w:val="00F36576"/>
    <w:rsid w:val="00F376BA"/>
    <w:rsid w:val="00F37953"/>
    <w:rsid w:val="00F37DAD"/>
    <w:rsid w:val="00F4017C"/>
    <w:rsid w:val="00F4061B"/>
    <w:rsid w:val="00F40720"/>
    <w:rsid w:val="00F42974"/>
    <w:rsid w:val="00F44631"/>
    <w:rsid w:val="00F463AB"/>
    <w:rsid w:val="00F469A0"/>
    <w:rsid w:val="00F47F94"/>
    <w:rsid w:val="00F502E9"/>
    <w:rsid w:val="00F52EF6"/>
    <w:rsid w:val="00F545A4"/>
    <w:rsid w:val="00F565C8"/>
    <w:rsid w:val="00F57973"/>
    <w:rsid w:val="00F637B9"/>
    <w:rsid w:val="00F63D57"/>
    <w:rsid w:val="00F663FB"/>
    <w:rsid w:val="00F70239"/>
    <w:rsid w:val="00F71ACC"/>
    <w:rsid w:val="00F71C20"/>
    <w:rsid w:val="00F75218"/>
    <w:rsid w:val="00F76BCC"/>
    <w:rsid w:val="00F8192E"/>
    <w:rsid w:val="00F8343E"/>
    <w:rsid w:val="00F854DC"/>
    <w:rsid w:val="00F8680D"/>
    <w:rsid w:val="00F91DD9"/>
    <w:rsid w:val="00F93EA4"/>
    <w:rsid w:val="00F93EE5"/>
    <w:rsid w:val="00F954C4"/>
    <w:rsid w:val="00F95FAD"/>
    <w:rsid w:val="00F969E2"/>
    <w:rsid w:val="00FA0397"/>
    <w:rsid w:val="00FA11B1"/>
    <w:rsid w:val="00FA51AF"/>
    <w:rsid w:val="00FA595A"/>
    <w:rsid w:val="00FA629C"/>
    <w:rsid w:val="00FA6F69"/>
    <w:rsid w:val="00FB1AD2"/>
    <w:rsid w:val="00FB4C48"/>
    <w:rsid w:val="00FC0D94"/>
    <w:rsid w:val="00FC375D"/>
    <w:rsid w:val="00FC4651"/>
    <w:rsid w:val="00FC752D"/>
    <w:rsid w:val="00FD0F83"/>
    <w:rsid w:val="00FD35C9"/>
    <w:rsid w:val="00FD3A37"/>
    <w:rsid w:val="00FD3F6F"/>
    <w:rsid w:val="00FD68F5"/>
    <w:rsid w:val="00FE0D92"/>
    <w:rsid w:val="00FE16AE"/>
    <w:rsid w:val="00FE386A"/>
    <w:rsid w:val="00FE4191"/>
    <w:rsid w:val="00FE4D48"/>
    <w:rsid w:val="00FE68A5"/>
    <w:rsid w:val="00FE6A11"/>
    <w:rsid w:val="00FF11CF"/>
    <w:rsid w:val="00FF1B08"/>
    <w:rsid w:val="00FF1F69"/>
    <w:rsid w:val="00FF2BDF"/>
    <w:rsid w:val="00FF2DFC"/>
    <w:rsid w:val="00FF34D7"/>
    <w:rsid w:val="00FF7239"/>
    <w:rsid w:val="00FF768B"/>
    <w:rsid w:val="0A7E16A3"/>
    <w:rsid w:val="106B6C84"/>
    <w:rsid w:val="1A66464C"/>
    <w:rsid w:val="22F7D76F"/>
    <w:rsid w:val="3884535C"/>
    <w:rsid w:val="46E6439D"/>
    <w:rsid w:val="51B868A8"/>
    <w:rsid w:val="555855C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645EA73"/>
  <w15:docId w15:val="{92179DF3-F4E6-4616-AD59-A5B35E07511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/>
    <w:lsdException w:name="heading 1" w:uiPriority="0"/>
    <w:lsdException w:name="heading 2" w:semiHidden="1" w:uiPriority="0" w:unhideWhenUsed="1"/>
    <w:lsdException w:name="heading 3" w:semiHidden="1" w:uiPriority="0" w:unhideWhenUsed="1"/>
    <w:lsdException w:name="heading 4" w:semiHidden="1" w:uiPriority="0" w:unhideWhenUsed="1"/>
    <w:lsdException w:name="heading 5" w:semiHidden="1" w:uiPriority="0" w:unhideWhenUsed="1"/>
    <w:lsdException w:name="heading 6" w:semiHidden="1" w:uiPriority="9" w:unhideWhenUsed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rsid w:val="003F696A"/>
    <w:rPr>
      <w:lang w:val="en-NZ"/>
    </w:rPr>
  </w:style>
  <w:style w:type="paragraph" w:styleId="Heading1">
    <w:name w:val="heading 1"/>
    <w:basedOn w:val="Normal"/>
    <w:next w:val="Normal"/>
    <w:link w:val="Heading1Char"/>
    <w:rsid w:val="00997A50"/>
    <w:pPr>
      <w:keepNext/>
      <w:keepLines/>
      <w:numPr>
        <w:numId w:val="4"/>
      </w:numPr>
      <w:spacing w:before="480"/>
      <w:outlineLvl w:val="0"/>
    </w:pPr>
    <w:rPr>
      <w:rFonts w:asciiTheme="majorHAnsi" w:eastAsiaTheme="majorEastAsia" w:hAnsiTheme="majorHAnsi" w:cstheme="majorBidi"/>
      <w:b/>
      <w:bCs/>
      <w:color w:val="345A8A" w:themeColor="accent1" w:themeShade="B5"/>
      <w:sz w:val="32"/>
      <w:szCs w:val="32"/>
    </w:rPr>
  </w:style>
  <w:style w:type="paragraph" w:styleId="Heading2">
    <w:name w:val="heading 2"/>
    <w:basedOn w:val="MWHNormal"/>
    <w:next w:val="MWHNormal"/>
    <w:link w:val="Heading2Char"/>
    <w:rsid w:val="00064A61"/>
    <w:pPr>
      <w:keepNext/>
      <w:numPr>
        <w:ilvl w:val="1"/>
        <w:numId w:val="4"/>
      </w:numPr>
      <w:tabs>
        <w:tab w:val="clear" w:pos="851"/>
      </w:tabs>
      <w:spacing w:before="200"/>
      <w:outlineLvl w:val="1"/>
    </w:pPr>
    <w:rPr>
      <w:rFonts w:cs="Times New Roman"/>
      <w:b/>
      <w:spacing w:val="0"/>
      <w:sz w:val="28"/>
      <w:lang w:eastAsia="en-US"/>
    </w:rPr>
  </w:style>
  <w:style w:type="paragraph" w:styleId="Heading3">
    <w:name w:val="heading 3"/>
    <w:basedOn w:val="Normal"/>
    <w:next w:val="BodyText"/>
    <w:link w:val="Heading3Char"/>
    <w:rsid w:val="00064A61"/>
    <w:pPr>
      <w:keepNext/>
      <w:numPr>
        <w:ilvl w:val="2"/>
        <w:numId w:val="4"/>
      </w:numPr>
      <w:tabs>
        <w:tab w:val="left" w:pos="851"/>
      </w:tabs>
      <w:spacing w:before="160" w:after="120"/>
      <w:outlineLvl w:val="2"/>
    </w:pPr>
    <w:rPr>
      <w:rFonts w:ascii="Arial" w:eastAsia="Times New Roman" w:hAnsi="Arial" w:cs="Times New Roman"/>
      <w:b/>
      <w:szCs w:val="20"/>
    </w:rPr>
  </w:style>
  <w:style w:type="paragraph" w:styleId="Heading4">
    <w:name w:val="heading 4"/>
    <w:basedOn w:val="MWHNormal"/>
    <w:next w:val="MWHNormal"/>
    <w:link w:val="Heading4Char"/>
    <w:rsid w:val="00064A61"/>
    <w:pPr>
      <w:keepNext/>
      <w:numPr>
        <w:ilvl w:val="3"/>
        <w:numId w:val="4"/>
      </w:numPr>
      <w:tabs>
        <w:tab w:val="clear" w:pos="851"/>
      </w:tabs>
      <w:outlineLvl w:val="3"/>
    </w:pPr>
    <w:rPr>
      <w:rFonts w:cs="Times New Roman"/>
      <w:b/>
      <w:spacing w:val="0"/>
      <w:sz w:val="22"/>
      <w:lang w:eastAsia="en-US"/>
    </w:rPr>
  </w:style>
  <w:style w:type="paragraph" w:styleId="Heading5">
    <w:name w:val="heading 5"/>
    <w:basedOn w:val="MWHNormal"/>
    <w:next w:val="MWHNormal"/>
    <w:link w:val="Heading5Char"/>
    <w:rsid w:val="00064A61"/>
    <w:pPr>
      <w:numPr>
        <w:ilvl w:val="4"/>
        <w:numId w:val="4"/>
      </w:numPr>
      <w:tabs>
        <w:tab w:val="clear" w:pos="851"/>
      </w:tabs>
      <w:outlineLvl w:val="4"/>
    </w:pPr>
    <w:rPr>
      <w:rFonts w:cs="Times New Roman"/>
      <w:b/>
      <w:spacing w:val="0"/>
      <w:lang w:eastAsia="en-US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rsid w:val="0080362A"/>
    <w:pPr>
      <w:keepNext/>
      <w:keepLines/>
      <w:numPr>
        <w:ilvl w:val="5"/>
        <w:numId w:val="4"/>
      </w:numPr>
      <w:spacing w:before="4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897F11"/>
    <w:pPr>
      <w:keepNext/>
      <w:keepLines/>
      <w:numPr>
        <w:ilvl w:val="6"/>
        <w:numId w:val="4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897F11"/>
    <w:pPr>
      <w:keepNext/>
      <w:keepLines/>
      <w:numPr>
        <w:ilvl w:val="7"/>
        <w:numId w:val="4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897F11"/>
    <w:pPr>
      <w:keepNext/>
      <w:keepLines/>
      <w:numPr>
        <w:ilvl w:val="8"/>
        <w:numId w:val="4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rsid w:val="00997A50"/>
    <w:rPr>
      <w:rFonts w:asciiTheme="majorHAnsi" w:eastAsiaTheme="majorEastAsia" w:hAnsiTheme="majorHAnsi" w:cstheme="majorBidi"/>
      <w:b/>
      <w:bCs/>
      <w:color w:val="345A8A" w:themeColor="accent1" w:themeShade="B5"/>
      <w:sz w:val="32"/>
      <w:szCs w:val="32"/>
      <w:lang w:val="en-NZ"/>
    </w:rPr>
  </w:style>
  <w:style w:type="paragraph" w:customStyle="1" w:styleId="Heading1-Calibri">
    <w:name w:val="Heading 1-Calibri"/>
    <w:basedOn w:val="Normal"/>
    <w:next w:val="Body-Calibri"/>
    <w:qFormat/>
    <w:rsid w:val="006C3D20"/>
    <w:pPr>
      <w:keepNext/>
      <w:keepLines/>
      <w:numPr>
        <w:numId w:val="5"/>
      </w:numPr>
      <w:spacing w:after="120" w:line="264" w:lineRule="auto"/>
      <w:outlineLvl w:val="0"/>
    </w:pPr>
    <w:rPr>
      <w:rFonts w:asciiTheme="majorHAnsi" w:eastAsia="Times New Roman" w:hAnsiTheme="majorHAnsi" w:cs="Times New Roman"/>
      <w:b/>
      <w:bCs/>
      <w:color w:val="00B4BC"/>
      <w:kern w:val="28"/>
      <w:sz w:val="52"/>
      <w:szCs w:val="60"/>
      <w:lang w:eastAsia="en-NZ"/>
    </w:rPr>
  </w:style>
  <w:style w:type="paragraph" w:customStyle="1" w:styleId="Heading2-Calibri">
    <w:name w:val="Heading 2-Calibri"/>
    <w:basedOn w:val="Normal"/>
    <w:next w:val="Body-Calibri"/>
    <w:qFormat/>
    <w:rsid w:val="00D90371"/>
    <w:pPr>
      <w:keepNext/>
      <w:keepLines/>
      <w:numPr>
        <w:ilvl w:val="1"/>
        <w:numId w:val="5"/>
      </w:numPr>
      <w:spacing w:after="120" w:line="264" w:lineRule="auto"/>
      <w:outlineLvl w:val="1"/>
    </w:pPr>
    <w:rPr>
      <w:rFonts w:asciiTheme="majorHAnsi" w:eastAsia="Times New Roman" w:hAnsiTheme="majorHAnsi" w:cs="Times New Roman"/>
      <w:b/>
      <w:bCs/>
      <w:color w:val="00B4BC"/>
      <w:sz w:val="36"/>
      <w:szCs w:val="36"/>
      <w:lang w:eastAsia="en-NZ"/>
    </w:rPr>
  </w:style>
  <w:style w:type="paragraph" w:customStyle="1" w:styleId="Intro-Calibri">
    <w:name w:val="Intro - Calibri"/>
    <w:basedOn w:val="Normal"/>
    <w:link w:val="Intro-CalibriChar"/>
    <w:qFormat/>
    <w:rsid w:val="00620B0C"/>
    <w:rPr>
      <w:rFonts w:ascii="Calibri" w:hAnsi="Calibri"/>
      <w:sz w:val="32"/>
    </w:rPr>
  </w:style>
  <w:style w:type="paragraph" w:customStyle="1" w:styleId="Heading3-Calibri">
    <w:name w:val="Heading 3-Calibri"/>
    <w:basedOn w:val="Intro-Calibri"/>
    <w:next w:val="Body-Calibri"/>
    <w:link w:val="Heading3-CalibriChar"/>
    <w:qFormat/>
    <w:rsid w:val="002B5251"/>
    <w:pPr>
      <w:numPr>
        <w:ilvl w:val="2"/>
        <w:numId w:val="5"/>
      </w:numPr>
      <w:spacing w:before="120" w:after="120"/>
    </w:pPr>
    <w:rPr>
      <w:b/>
      <w:color w:val="00B4BC"/>
      <w:sz w:val="28"/>
      <w:lang w:eastAsia="en-NZ"/>
    </w:rPr>
  </w:style>
  <w:style w:type="paragraph" w:customStyle="1" w:styleId="Body-Calibri">
    <w:name w:val="Body-Calibri"/>
    <w:basedOn w:val="Heading3-Calibri"/>
    <w:link w:val="Body-CalibriChar"/>
    <w:qFormat/>
    <w:rsid w:val="00B8593E"/>
    <w:pPr>
      <w:numPr>
        <w:ilvl w:val="0"/>
        <w:numId w:val="0"/>
      </w:numPr>
      <w:spacing w:before="0" w:after="220"/>
    </w:pPr>
    <w:rPr>
      <w:b w:val="0"/>
      <w:color w:val="auto"/>
      <w:sz w:val="22"/>
    </w:rPr>
  </w:style>
  <w:style w:type="paragraph" w:styleId="Header">
    <w:name w:val="header"/>
    <w:basedOn w:val="Normal"/>
    <w:link w:val="HeaderChar"/>
    <w:unhideWhenUsed/>
    <w:rsid w:val="003C01A3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rsid w:val="003C01A3"/>
  </w:style>
  <w:style w:type="paragraph" w:styleId="Footer">
    <w:name w:val="footer"/>
    <w:basedOn w:val="Normal"/>
    <w:link w:val="FooterChar"/>
    <w:uiPriority w:val="99"/>
    <w:unhideWhenUsed/>
    <w:rsid w:val="003C01A3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3C01A3"/>
  </w:style>
  <w:style w:type="paragraph" w:styleId="BalloonText">
    <w:name w:val="Balloon Text"/>
    <w:basedOn w:val="Normal"/>
    <w:link w:val="BalloonTextChar"/>
    <w:uiPriority w:val="99"/>
    <w:semiHidden/>
    <w:unhideWhenUsed/>
    <w:rsid w:val="003C01A3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C01A3"/>
    <w:rPr>
      <w:rFonts w:ascii="Lucida Grande" w:hAnsi="Lucida Grande" w:cs="Lucida Grande"/>
      <w:sz w:val="18"/>
      <w:szCs w:val="18"/>
    </w:rPr>
  </w:style>
  <w:style w:type="paragraph" w:styleId="FootnoteText">
    <w:name w:val="footnote text"/>
    <w:basedOn w:val="Normal"/>
    <w:link w:val="FootnoteTextChar"/>
    <w:uiPriority w:val="99"/>
    <w:unhideWhenUsed/>
    <w:rsid w:val="003C01A3"/>
  </w:style>
  <w:style w:type="character" w:customStyle="1" w:styleId="FootnoteTextChar">
    <w:name w:val="Footnote Text Char"/>
    <w:basedOn w:val="DefaultParagraphFont"/>
    <w:link w:val="FootnoteText"/>
    <w:uiPriority w:val="99"/>
    <w:rsid w:val="003C01A3"/>
  </w:style>
  <w:style w:type="character" w:styleId="FootnoteReference">
    <w:name w:val="footnote reference"/>
    <w:basedOn w:val="DefaultParagraphFont"/>
    <w:uiPriority w:val="99"/>
    <w:unhideWhenUsed/>
    <w:rsid w:val="003C01A3"/>
    <w:rPr>
      <w:vertAlign w:val="superscript"/>
    </w:rPr>
  </w:style>
  <w:style w:type="character" w:styleId="PageNumber">
    <w:name w:val="page number"/>
    <w:basedOn w:val="DefaultParagraphFont"/>
    <w:uiPriority w:val="99"/>
    <w:semiHidden/>
    <w:unhideWhenUsed/>
    <w:rsid w:val="007E0D06"/>
  </w:style>
  <w:style w:type="paragraph" w:styleId="Title">
    <w:name w:val="Title"/>
    <w:basedOn w:val="Heading1-Calibri"/>
    <w:next w:val="Normal"/>
    <w:link w:val="TitleChar"/>
    <w:uiPriority w:val="10"/>
    <w:qFormat/>
    <w:rsid w:val="006D26E0"/>
    <w:pPr>
      <w:numPr>
        <w:numId w:val="0"/>
      </w:numPr>
      <w:tabs>
        <w:tab w:val="left" w:pos="5822"/>
        <w:tab w:val="left" w:pos="7668"/>
      </w:tabs>
      <w:spacing w:before="1080" w:after="480"/>
    </w:pPr>
    <w:rPr>
      <w:rFonts w:eastAsia="Calibri"/>
      <w:sz w:val="72"/>
      <w:szCs w:val="72"/>
    </w:rPr>
  </w:style>
  <w:style w:type="character" w:customStyle="1" w:styleId="TitleChar">
    <w:name w:val="Title Char"/>
    <w:basedOn w:val="DefaultParagraphFont"/>
    <w:link w:val="Title"/>
    <w:uiPriority w:val="10"/>
    <w:rsid w:val="006D26E0"/>
    <w:rPr>
      <w:rFonts w:asciiTheme="majorHAnsi" w:eastAsia="Calibri" w:hAnsiTheme="majorHAnsi" w:cs="Times New Roman"/>
      <w:b/>
      <w:bCs/>
      <w:color w:val="00B4BC"/>
      <w:kern w:val="28"/>
      <w:sz w:val="72"/>
      <w:szCs w:val="72"/>
      <w:lang w:val="en-NZ" w:eastAsia="en-NZ"/>
    </w:rPr>
  </w:style>
  <w:style w:type="paragraph" w:styleId="Subtitle">
    <w:name w:val="Subtitle"/>
    <w:basedOn w:val="Heading2-Calibri"/>
    <w:next w:val="Normal"/>
    <w:link w:val="SubtitleChar"/>
    <w:uiPriority w:val="11"/>
    <w:qFormat/>
    <w:rsid w:val="002B5251"/>
    <w:pPr>
      <w:numPr>
        <w:ilvl w:val="0"/>
        <w:numId w:val="0"/>
      </w:numPr>
    </w:pPr>
  </w:style>
  <w:style w:type="character" w:customStyle="1" w:styleId="SubtitleChar">
    <w:name w:val="Subtitle Char"/>
    <w:basedOn w:val="DefaultParagraphFont"/>
    <w:link w:val="Subtitle"/>
    <w:uiPriority w:val="11"/>
    <w:rsid w:val="002B5251"/>
    <w:rPr>
      <w:rFonts w:asciiTheme="majorHAnsi" w:eastAsia="Times New Roman" w:hAnsiTheme="majorHAnsi" w:cs="Times New Roman"/>
      <w:b/>
      <w:bCs/>
      <w:color w:val="00B4BC"/>
      <w:sz w:val="36"/>
      <w:szCs w:val="36"/>
      <w:lang w:val="en-NZ" w:eastAsia="en-NZ"/>
    </w:rPr>
  </w:style>
  <w:style w:type="character" w:customStyle="1" w:styleId="Heading2Char">
    <w:name w:val="Heading 2 Char"/>
    <w:basedOn w:val="DefaultParagraphFont"/>
    <w:link w:val="Heading2"/>
    <w:rsid w:val="00064A61"/>
    <w:rPr>
      <w:rFonts w:ascii="Arial" w:eastAsia="Times New Roman" w:hAnsi="Arial" w:cs="Times New Roman"/>
      <w:b/>
      <w:color w:val="000000" w:themeColor="text1"/>
      <w:sz w:val="28"/>
      <w:szCs w:val="20"/>
      <w:lang w:val="en-NZ"/>
    </w:rPr>
  </w:style>
  <w:style w:type="character" w:customStyle="1" w:styleId="Heading3Char">
    <w:name w:val="Heading 3 Char"/>
    <w:basedOn w:val="DefaultParagraphFont"/>
    <w:link w:val="Heading3"/>
    <w:rsid w:val="00064A61"/>
    <w:rPr>
      <w:rFonts w:ascii="Arial" w:eastAsia="Times New Roman" w:hAnsi="Arial" w:cs="Times New Roman"/>
      <w:b/>
      <w:szCs w:val="20"/>
      <w:lang w:val="en-NZ"/>
    </w:rPr>
  </w:style>
  <w:style w:type="character" w:customStyle="1" w:styleId="Heading4Char">
    <w:name w:val="Heading 4 Char"/>
    <w:basedOn w:val="DefaultParagraphFont"/>
    <w:link w:val="Heading4"/>
    <w:rsid w:val="00064A61"/>
    <w:rPr>
      <w:rFonts w:ascii="Arial" w:eastAsia="Times New Roman" w:hAnsi="Arial" w:cs="Times New Roman"/>
      <w:b/>
      <w:color w:val="000000" w:themeColor="text1"/>
      <w:sz w:val="22"/>
      <w:szCs w:val="20"/>
      <w:lang w:val="en-NZ"/>
    </w:rPr>
  </w:style>
  <w:style w:type="character" w:customStyle="1" w:styleId="Heading5Char">
    <w:name w:val="Heading 5 Char"/>
    <w:basedOn w:val="DefaultParagraphFont"/>
    <w:link w:val="Heading5"/>
    <w:rsid w:val="00064A61"/>
    <w:rPr>
      <w:rFonts w:ascii="Arial" w:eastAsia="Times New Roman" w:hAnsi="Arial" w:cs="Times New Roman"/>
      <w:b/>
      <w:color w:val="000000" w:themeColor="text1"/>
      <w:sz w:val="20"/>
      <w:szCs w:val="20"/>
      <w:lang w:val="en-NZ"/>
    </w:rPr>
  </w:style>
  <w:style w:type="paragraph" w:customStyle="1" w:styleId="MWHNormal">
    <w:name w:val="MWH Normal"/>
    <w:basedOn w:val="Normal"/>
    <w:rsid w:val="00064A61"/>
    <w:pPr>
      <w:tabs>
        <w:tab w:val="left" w:pos="851"/>
      </w:tabs>
      <w:spacing w:before="120" w:after="120"/>
      <w:contextualSpacing/>
    </w:pPr>
    <w:rPr>
      <w:rFonts w:ascii="Arial" w:eastAsia="Times New Roman" w:hAnsi="Arial" w:cs="Arial"/>
      <w:color w:val="000000" w:themeColor="text1"/>
      <w:spacing w:val="3"/>
      <w:sz w:val="20"/>
      <w:szCs w:val="20"/>
      <w:lang w:eastAsia="en-NZ"/>
    </w:rPr>
  </w:style>
  <w:style w:type="paragraph" w:styleId="BodyText">
    <w:name w:val="Body Text"/>
    <w:basedOn w:val="Normal"/>
    <w:link w:val="BodyTextChar"/>
    <w:unhideWhenUsed/>
    <w:rsid w:val="00064A61"/>
    <w:pPr>
      <w:tabs>
        <w:tab w:val="left" w:pos="851"/>
      </w:tabs>
      <w:spacing w:before="120" w:after="120"/>
    </w:pPr>
    <w:rPr>
      <w:rFonts w:ascii="Arial" w:eastAsia="Times New Roman" w:hAnsi="Arial" w:cs="Arial"/>
      <w:spacing w:val="3"/>
      <w:sz w:val="20"/>
      <w:szCs w:val="20"/>
      <w:lang w:eastAsia="en-NZ"/>
    </w:rPr>
  </w:style>
  <w:style w:type="character" w:customStyle="1" w:styleId="BodyTextChar">
    <w:name w:val="Body Text Char"/>
    <w:basedOn w:val="DefaultParagraphFont"/>
    <w:link w:val="BodyText"/>
    <w:rsid w:val="00064A61"/>
    <w:rPr>
      <w:rFonts w:ascii="Arial" w:eastAsia="Times New Roman" w:hAnsi="Arial" w:cs="Arial"/>
      <w:spacing w:val="3"/>
      <w:sz w:val="20"/>
      <w:szCs w:val="20"/>
      <w:lang w:val="en-NZ" w:eastAsia="en-NZ"/>
    </w:rPr>
  </w:style>
  <w:style w:type="numbering" w:customStyle="1" w:styleId="Headings">
    <w:name w:val="Headings"/>
    <w:uiPriority w:val="99"/>
    <w:rsid w:val="00064A61"/>
    <w:pPr>
      <w:numPr>
        <w:numId w:val="1"/>
      </w:numPr>
    </w:pPr>
  </w:style>
  <w:style w:type="paragraph" w:customStyle="1" w:styleId="Appendix1Heading6">
    <w:name w:val="Appendix 1  (Heading 6)"/>
    <w:basedOn w:val="Normal"/>
    <w:rsid w:val="00064A61"/>
    <w:pPr>
      <w:tabs>
        <w:tab w:val="left" w:pos="851"/>
      </w:tabs>
      <w:spacing w:before="120"/>
      <w:ind w:left="851" w:hanging="851"/>
    </w:pPr>
    <w:rPr>
      <w:rFonts w:ascii="Arial" w:eastAsia="Times New Roman" w:hAnsi="Arial" w:cs="Arial"/>
      <w:spacing w:val="3"/>
      <w:sz w:val="20"/>
      <w:szCs w:val="20"/>
      <w:lang w:eastAsia="en-NZ"/>
    </w:rPr>
  </w:style>
  <w:style w:type="paragraph" w:customStyle="1" w:styleId="Appendix2Heading7">
    <w:name w:val="Appendix 2  (Heading 7)"/>
    <w:basedOn w:val="Normal"/>
    <w:rsid w:val="00064A61"/>
    <w:pPr>
      <w:tabs>
        <w:tab w:val="left" w:pos="851"/>
      </w:tabs>
      <w:spacing w:before="120"/>
      <w:ind w:left="851" w:hanging="851"/>
    </w:pPr>
    <w:rPr>
      <w:rFonts w:ascii="Arial" w:eastAsia="Times New Roman" w:hAnsi="Arial" w:cs="Arial"/>
      <w:spacing w:val="3"/>
      <w:sz w:val="20"/>
      <w:szCs w:val="20"/>
      <w:lang w:eastAsia="en-NZ"/>
    </w:rPr>
  </w:style>
  <w:style w:type="paragraph" w:customStyle="1" w:styleId="Appendix3Heading8">
    <w:name w:val="Appendix 3  (Heading 8)"/>
    <w:basedOn w:val="Normal"/>
    <w:rsid w:val="00064A61"/>
    <w:pPr>
      <w:tabs>
        <w:tab w:val="left" w:pos="851"/>
      </w:tabs>
      <w:spacing w:before="120"/>
      <w:ind w:left="851" w:hanging="851"/>
    </w:pPr>
    <w:rPr>
      <w:rFonts w:ascii="Arial" w:eastAsia="Times New Roman" w:hAnsi="Arial" w:cs="Arial"/>
      <w:spacing w:val="3"/>
      <w:sz w:val="20"/>
      <w:szCs w:val="20"/>
      <w:lang w:eastAsia="en-NZ"/>
    </w:rPr>
  </w:style>
  <w:style w:type="paragraph" w:customStyle="1" w:styleId="Appendix4Heading9">
    <w:name w:val="Appendix 4  (Heading 9)"/>
    <w:basedOn w:val="Normal"/>
    <w:rsid w:val="00064A61"/>
    <w:pPr>
      <w:tabs>
        <w:tab w:val="left" w:pos="851"/>
      </w:tabs>
      <w:spacing w:before="120"/>
      <w:ind w:left="851" w:hanging="851"/>
    </w:pPr>
    <w:rPr>
      <w:rFonts w:ascii="Arial" w:eastAsia="Times New Roman" w:hAnsi="Arial" w:cs="Arial"/>
      <w:spacing w:val="3"/>
      <w:sz w:val="20"/>
      <w:szCs w:val="20"/>
      <w:lang w:eastAsia="en-NZ"/>
    </w:rPr>
  </w:style>
  <w:style w:type="paragraph" w:styleId="ListParagraph">
    <w:name w:val="List Paragraph"/>
    <w:basedOn w:val="Normal"/>
    <w:uiPriority w:val="34"/>
    <w:qFormat/>
    <w:rsid w:val="00064A61"/>
    <w:pPr>
      <w:spacing w:after="160" w:line="259" w:lineRule="auto"/>
      <w:ind w:left="720"/>
      <w:contextualSpacing/>
    </w:pPr>
    <w:rPr>
      <w:rFonts w:eastAsiaTheme="minorHAnsi"/>
      <w:sz w:val="22"/>
      <w:szCs w:val="22"/>
    </w:rPr>
  </w:style>
  <w:style w:type="paragraph" w:customStyle="1" w:styleId="Bullet">
    <w:name w:val="Bullet"/>
    <w:aliases w:val="b1"/>
    <w:basedOn w:val="Normal"/>
    <w:rsid w:val="00560F61"/>
    <w:pPr>
      <w:spacing w:after="120" w:line="280" w:lineRule="atLeast"/>
    </w:pPr>
    <w:rPr>
      <w:rFonts w:asciiTheme="majorHAnsi" w:eastAsia="Times New Roman" w:hAnsiTheme="majorHAnsi" w:cs="Times New Roman"/>
      <w:sz w:val="22"/>
      <w:szCs w:val="22"/>
    </w:rPr>
  </w:style>
  <w:style w:type="paragraph" w:styleId="NoSpacing">
    <w:name w:val="No Spacing"/>
    <w:link w:val="NoSpacingChar"/>
    <w:uiPriority w:val="1"/>
    <w:qFormat/>
    <w:rsid w:val="00B5180B"/>
    <w:rPr>
      <w:rFonts w:asciiTheme="majorHAnsi" w:eastAsia="Calibri" w:hAnsiTheme="majorHAnsi" w:cs="Arial"/>
      <w:b/>
      <w:color w:val="000000"/>
      <w:sz w:val="22"/>
      <w:szCs w:val="22"/>
      <w:lang w:val="en-NZ"/>
    </w:rPr>
  </w:style>
  <w:style w:type="table" w:styleId="TableGrid">
    <w:name w:val="Table Grid"/>
    <w:basedOn w:val="TableNormal"/>
    <w:uiPriority w:val="59"/>
    <w:rsid w:val="00F277C8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ContractNumber">
    <w:name w:val="Contract Number"/>
    <w:basedOn w:val="Heading2-Calibri"/>
    <w:qFormat/>
    <w:rsid w:val="008076D1"/>
    <w:pPr>
      <w:numPr>
        <w:ilvl w:val="0"/>
        <w:numId w:val="0"/>
      </w:numPr>
    </w:pPr>
  </w:style>
  <w:style w:type="character" w:styleId="PlaceholderText">
    <w:name w:val="Placeholder Text"/>
    <w:basedOn w:val="DefaultParagraphFont"/>
    <w:uiPriority w:val="99"/>
    <w:semiHidden/>
    <w:rsid w:val="003C2766"/>
    <w:rPr>
      <w:color w:val="808080"/>
    </w:rPr>
  </w:style>
  <w:style w:type="paragraph" w:customStyle="1" w:styleId="ReportDate">
    <w:name w:val="Report Date"/>
    <w:basedOn w:val="Subtitle"/>
    <w:qFormat/>
    <w:rsid w:val="008076D1"/>
    <w:rPr>
      <w:sz w:val="28"/>
    </w:rPr>
  </w:style>
  <w:style w:type="paragraph" w:customStyle="1" w:styleId="Activityname">
    <w:name w:val="Activity name"/>
    <w:basedOn w:val="Subtitle"/>
    <w:qFormat/>
    <w:rsid w:val="00847686"/>
    <w:rPr>
      <w:b w:val="0"/>
      <w:color w:val="auto"/>
      <w:sz w:val="28"/>
      <w:szCs w:val="28"/>
    </w:rPr>
  </w:style>
  <w:style w:type="paragraph" w:customStyle="1" w:styleId="PanelistName">
    <w:name w:val="PanelistName"/>
    <w:basedOn w:val="Body-Calibri"/>
    <w:qFormat/>
    <w:rsid w:val="001771E1"/>
    <w:pPr>
      <w:spacing w:before="60" w:after="60"/>
    </w:pPr>
  </w:style>
  <w:style w:type="paragraph" w:customStyle="1" w:styleId="Table">
    <w:name w:val="Table"/>
    <w:basedOn w:val="Normal"/>
    <w:qFormat/>
    <w:rsid w:val="00BF4FF3"/>
    <w:pPr>
      <w:tabs>
        <w:tab w:val="left" w:pos="851"/>
      </w:tabs>
      <w:spacing w:before="120" w:after="60"/>
    </w:pPr>
    <w:rPr>
      <w:rFonts w:asciiTheme="majorHAnsi" w:eastAsia="Times New Roman" w:hAnsiTheme="majorHAnsi" w:cs="Arial"/>
      <w:spacing w:val="3"/>
      <w:sz w:val="20"/>
      <w:szCs w:val="20"/>
      <w:lang w:eastAsia="en-NZ"/>
    </w:rPr>
  </w:style>
  <w:style w:type="paragraph" w:customStyle="1" w:styleId="DocumentStatus">
    <w:name w:val="Document Status"/>
    <w:basedOn w:val="Body-Calibri"/>
    <w:rsid w:val="00A6387D"/>
    <w:pPr>
      <w:spacing w:before="60" w:after="60"/>
    </w:pPr>
  </w:style>
  <w:style w:type="character" w:customStyle="1" w:styleId="Heading6Char">
    <w:name w:val="Heading 6 Char"/>
    <w:basedOn w:val="DefaultParagraphFont"/>
    <w:link w:val="Heading6"/>
    <w:uiPriority w:val="9"/>
    <w:semiHidden/>
    <w:rsid w:val="0080362A"/>
    <w:rPr>
      <w:rFonts w:asciiTheme="majorHAnsi" w:eastAsiaTheme="majorEastAsia" w:hAnsiTheme="majorHAnsi" w:cstheme="majorBidi"/>
      <w:color w:val="243F60" w:themeColor="accent1" w:themeShade="7F"/>
      <w:lang w:val="en-NZ"/>
    </w:rPr>
  </w:style>
  <w:style w:type="paragraph" w:styleId="TOCHeading">
    <w:name w:val="TOC Heading"/>
    <w:basedOn w:val="Normal"/>
    <w:next w:val="Normal"/>
    <w:uiPriority w:val="39"/>
    <w:unhideWhenUsed/>
    <w:qFormat/>
    <w:rsid w:val="00051EDC"/>
    <w:pPr>
      <w:spacing w:before="240" w:line="259" w:lineRule="auto"/>
    </w:pPr>
    <w:rPr>
      <w:rFonts w:asciiTheme="majorHAnsi" w:hAnsiTheme="majorHAnsi"/>
      <w:b/>
      <w:bCs/>
      <w:color w:val="00B0B9"/>
      <w:sz w:val="60"/>
    </w:rPr>
  </w:style>
  <w:style w:type="character" w:styleId="Hyperlink">
    <w:name w:val="Hyperlink"/>
    <w:basedOn w:val="DefaultParagraphFont"/>
    <w:uiPriority w:val="99"/>
    <w:unhideWhenUsed/>
    <w:rsid w:val="00946C00"/>
    <w:rPr>
      <w:color w:val="0000FF" w:themeColor="hyperlink"/>
      <w:u w:val="single"/>
    </w:rPr>
  </w:style>
  <w:style w:type="paragraph" w:styleId="TOC1">
    <w:name w:val="toc 1"/>
    <w:basedOn w:val="Body-Calibri"/>
    <w:next w:val="Normal"/>
    <w:autoRedefine/>
    <w:uiPriority w:val="39"/>
    <w:unhideWhenUsed/>
    <w:rsid w:val="00C25501"/>
    <w:pPr>
      <w:tabs>
        <w:tab w:val="left" w:pos="440"/>
        <w:tab w:val="right" w:leader="dot" w:pos="9054"/>
      </w:tabs>
      <w:spacing w:before="60" w:after="60"/>
    </w:pPr>
  </w:style>
  <w:style w:type="paragraph" w:styleId="TOC2">
    <w:name w:val="toc 2"/>
    <w:basedOn w:val="Body-Calibri"/>
    <w:next w:val="Normal"/>
    <w:autoRedefine/>
    <w:uiPriority w:val="39"/>
    <w:unhideWhenUsed/>
    <w:rsid w:val="00C25501"/>
    <w:pPr>
      <w:tabs>
        <w:tab w:val="left" w:pos="960"/>
        <w:tab w:val="right" w:leader="dot" w:pos="9054"/>
      </w:tabs>
      <w:spacing w:after="100"/>
      <w:ind w:left="240"/>
    </w:pPr>
  </w:style>
  <w:style w:type="paragraph" w:styleId="BodyText2">
    <w:name w:val="Body Text 2"/>
    <w:basedOn w:val="Normal"/>
    <w:link w:val="BodyText2Char"/>
    <w:uiPriority w:val="99"/>
    <w:semiHidden/>
    <w:unhideWhenUsed/>
    <w:rsid w:val="00051EDC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051EDC"/>
  </w:style>
  <w:style w:type="table" w:customStyle="1" w:styleId="TableGrid1">
    <w:name w:val="Table Grid1"/>
    <w:basedOn w:val="TableNormal"/>
    <w:next w:val="TableGrid"/>
    <w:rsid w:val="00051EDC"/>
    <w:rPr>
      <w:rFonts w:ascii="Georgia" w:hAnsi="Georgia"/>
      <w:sz w:val="22"/>
      <w:szCs w:val="22"/>
      <w:lang w:eastAsia="en-N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OpusHeadingsList">
    <w:name w:val="Opus Headings List"/>
    <w:rsid w:val="00051EDC"/>
    <w:pPr>
      <w:numPr>
        <w:numId w:val="2"/>
      </w:numPr>
    </w:pPr>
  </w:style>
  <w:style w:type="paragraph" w:styleId="Caption">
    <w:name w:val="caption"/>
    <w:basedOn w:val="Normal"/>
    <w:next w:val="Normal"/>
    <w:link w:val="CaptionChar"/>
    <w:uiPriority w:val="35"/>
    <w:unhideWhenUsed/>
    <w:qFormat/>
    <w:rsid w:val="00AC7AF4"/>
    <w:pPr>
      <w:keepNext/>
      <w:spacing w:before="120" w:after="240"/>
    </w:pPr>
    <w:rPr>
      <w:rFonts w:ascii="Calibri" w:hAnsi="Calibri"/>
      <w:b/>
      <w:iCs/>
      <w:color w:val="00B0B9"/>
      <w:sz w:val="22"/>
      <w:szCs w:val="20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897F11"/>
    <w:rPr>
      <w:rFonts w:asciiTheme="majorHAnsi" w:eastAsiaTheme="majorEastAsia" w:hAnsiTheme="majorHAnsi" w:cstheme="majorBidi"/>
      <w:i/>
      <w:iCs/>
      <w:color w:val="243F60" w:themeColor="accent1" w:themeShade="7F"/>
      <w:lang w:val="en-NZ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897F11"/>
    <w:rPr>
      <w:rFonts w:asciiTheme="majorHAnsi" w:eastAsiaTheme="majorEastAsia" w:hAnsiTheme="majorHAnsi" w:cstheme="majorBidi"/>
      <w:color w:val="272727" w:themeColor="text1" w:themeTint="D8"/>
      <w:sz w:val="21"/>
      <w:szCs w:val="21"/>
      <w:lang w:val="en-NZ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897F1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  <w:lang w:val="en-NZ"/>
    </w:rPr>
  </w:style>
  <w:style w:type="paragraph" w:customStyle="1" w:styleId="Appendix">
    <w:name w:val="Appendix"/>
    <w:basedOn w:val="Caption"/>
    <w:qFormat/>
    <w:rsid w:val="00AC7AF4"/>
    <w:pPr>
      <w:jc w:val="center"/>
    </w:pPr>
    <w:rPr>
      <w:color w:val="00B4BC"/>
      <w:sz w:val="52"/>
      <w:szCs w:val="52"/>
      <w:lang w:eastAsia="en-NZ"/>
    </w:rPr>
  </w:style>
  <w:style w:type="paragraph" w:styleId="TableofFigures">
    <w:name w:val="table of figures"/>
    <w:basedOn w:val="Body-Calibri"/>
    <w:next w:val="Normal"/>
    <w:uiPriority w:val="99"/>
    <w:unhideWhenUsed/>
    <w:rsid w:val="000007F7"/>
    <w:pPr>
      <w:spacing w:before="60" w:after="60"/>
    </w:pPr>
  </w:style>
  <w:style w:type="character" w:styleId="CommentReference">
    <w:name w:val="annotation reference"/>
    <w:basedOn w:val="DefaultParagraphFont"/>
    <w:uiPriority w:val="99"/>
    <w:semiHidden/>
    <w:unhideWhenUsed/>
    <w:rsid w:val="00C7604A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7604A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7604A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7604A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7604A"/>
    <w:rPr>
      <w:b/>
      <w:bCs/>
      <w:sz w:val="20"/>
      <w:szCs w:val="20"/>
    </w:rPr>
  </w:style>
  <w:style w:type="paragraph" w:customStyle="1" w:styleId="paragraph">
    <w:name w:val="paragraph"/>
    <w:basedOn w:val="Normal"/>
    <w:rsid w:val="00EF6B0F"/>
    <w:pPr>
      <w:spacing w:before="100" w:beforeAutospacing="1" w:after="100" w:afterAutospacing="1"/>
    </w:pPr>
    <w:rPr>
      <w:rFonts w:ascii="Times New Roman" w:eastAsia="Times New Roman" w:hAnsi="Times New Roman" w:cs="Times New Roman"/>
      <w:lang w:eastAsia="en-NZ"/>
    </w:rPr>
  </w:style>
  <w:style w:type="character" w:customStyle="1" w:styleId="normaltextrun">
    <w:name w:val="normaltextrun"/>
    <w:basedOn w:val="DefaultParagraphFont"/>
    <w:rsid w:val="00EF6B0F"/>
  </w:style>
  <w:style w:type="character" w:customStyle="1" w:styleId="apple-converted-space">
    <w:name w:val="apple-converted-space"/>
    <w:basedOn w:val="DefaultParagraphFont"/>
    <w:rsid w:val="00EF6B0F"/>
  </w:style>
  <w:style w:type="character" w:customStyle="1" w:styleId="spellingerror">
    <w:name w:val="spellingerror"/>
    <w:basedOn w:val="DefaultParagraphFont"/>
    <w:rsid w:val="00EF6B0F"/>
  </w:style>
  <w:style w:type="character" w:customStyle="1" w:styleId="eop">
    <w:name w:val="eop"/>
    <w:basedOn w:val="DefaultParagraphFont"/>
    <w:rsid w:val="00EF6B0F"/>
  </w:style>
  <w:style w:type="table" w:customStyle="1" w:styleId="TableGrid3">
    <w:name w:val="Table Grid3"/>
    <w:basedOn w:val="TableNormal"/>
    <w:next w:val="TableGrid"/>
    <w:rsid w:val="002E185F"/>
    <w:pPr>
      <w:spacing w:before="120"/>
      <w:jc w:val="both"/>
    </w:pPr>
    <w:rPr>
      <w:rFonts w:ascii="Arial" w:eastAsia="Times New Roman" w:hAnsi="Arial" w:cs="Arial"/>
      <w:spacing w:val="3"/>
      <w:sz w:val="20"/>
      <w:szCs w:val="20"/>
      <w:lang w:eastAsia="en-N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EngEst">
    <w:name w:val="EngEst"/>
    <w:basedOn w:val="Table"/>
    <w:rsid w:val="006A2FC3"/>
  </w:style>
  <w:style w:type="paragraph" w:styleId="Revision">
    <w:name w:val="Revision"/>
    <w:hidden/>
    <w:uiPriority w:val="99"/>
    <w:semiHidden/>
    <w:rsid w:val="00816743"/>
  </w:style>
  <w:style w:type="paragraph" w:styleId="NormalWeb">
    <w:name w:val="Normal (Web)"/>
    <w:basedOn w:val="Normal"/>
    <w:uiPriority w:val="99"/>
    <w:unhideWhenUsed/>
    <w:rsid w:val="00011E2B"/>
    <w:pPr>
      <w:spacing w:before="100" w:beforeAutospacing="1" w:after="100" w:afterAutospacing="1"/>
    </w:pPr>
    <w:rPr>
      <w:rFonts w:ascii="Times New Roman" w:eastAsiaTheme="minorHAnsi" w:hAnsi="Times New Roman" w:cs="Times New Roman"/>
      <w:lang w:eastAsia="en-NZ"/>
    </w:rPr>
  </w:style>
  <w:style w:type="character" w:customStyle="1" w:styleId="CaptionChar">
    <w:name w:val="Caption Char"/>
    <w:basedOn w:val="DefaultParagraphFont"/>
    <w:link w:val="Caption"/>
    <w:uiPriority w:val="35"/>
    <w:rsid w:val="00AC7AF4"/>
    <w:rPr>
      <w:rFonts w:ascii="Calibri" w:hAnsi="Calibri"/>
      <w:b/>
      <w:iCs/>
      <w:color w:val="00B0B9"/>
      <w:sz w:val="22"/>
      <w:szCs w:val="20"/>
      <w:lang w:val="en-NZ"/>
    </w:rPr>
  </w:style>
  <w:style w:type="paragraph" w:styleId="Bibliography">
    <w:name w:val="Bibliography"/>
    <w:basedOn w:val="Normal"/>
    <w:next w:val="Normal"/>
    <w:uiPriority w:val="37"/>
    <w:semiHidden/>
    <w:unhideWhenUsed/>
    <w:rsid w:val="006173F3"/>
  </w:style>
  <w:style w:type="paragraph" w:styleId="BlockText">
    <w:name w:val="Block Text"/>
    <w:basedOn w:val="Normal"/>
    <w:uiPriority w:val="99"/>
    <w:semiHidden/>
    <w:unhideWhenUsed/>
    <w:rsid w:val="006173F3"/>
    <w:pPr>
      <w:pBdr>
        <w:top w:val="single" w:sz="2" w:space="10" w:color="4F81BD" w:themeColor="accent1" w:shadow="1" w:frame="1"/>
        <w:left w:val="single" w:sz="2" w:space="10" w:color="4F81BD" w:themeColor="accent1" w:shadow="1" w:frame="1"/>
        <w:bottom w:val="single" w:sz="2" w:space="10" w:color="4F81BD" w:themeColor="accent1" w:shadow="1" w:frame="1"/>
        <w:right w:val="single" w:sz="2" w:space="10" w:color="4F81BD" w:themeColor="accent1" w:shadow="1" w:frame="1"/>
      </w:pBdr>
      <w:ind w:left="1152" w:right="1152"/>
    </w:pPr>
    <w:rPr>
      <w:i/>
      <w:iCs/>
      <w:color w:val="4F81BD" w:themeColor="accent1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6173F3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6173F3"/>
    <w:rPr>
      <w:sz w:val="16"/>
      <w:szCs w:val="16"/>
      <w:lang w:val="en-NZ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6173F3"/>
    <w:pPr>
      <w:tabs>
        <w:tab w:val="clear" w:pos="851"/>
      </w:tabs>
      <w:spacing w:before="0" w:after="0"/>
      <w:ind w:firstLine="360"/>
    </w:pPr>
    <w:rPr>
      <w:rFonts w:asciiTheme="minorHAnsi" w:eastAsiaTheme="minorEastAsia" w:hAnsiTheme="minorHAnsi" w:cstheme="minorBidi"/>
      <w:spacing w:val="0"/>
      <w:sz w:val="24"/>
      <w:szCs w:val="24"/>
      <w:lang w:eastAsia="en-US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6173F3"/>
    <w:rPr>
      <w:rFonts w:ascii="Arial" w:eastAsia="Times New Roman" w:hAnsi="Arial" w:cs="Arial"/>
      <w:spacing w:val="3"/>
      <w:sz w:val="20"/>
      <w:szCs w:val="20"/>
      <w:lang w:val="en-NZ" w:eastAsia="en-NZ"/>
    </w:rPr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6173F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6173F3"/>
    <w:rPr>
      <w:lang w:val="en-NZ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6173F3"/>
    <w:pPr>
      <w:spacing w:after="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6173F3"/>
    <w:rPr>
      <w:lang w:val="en-NZ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6173F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6173F3"/>
    <w:rPr>
      <w:lang w:val="en-NZ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6173F3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6173F3"/>
    <w:rPr>
      <w:sz w:val="16"/>
      <w:szCs w:val="16"/>
      <w:lang w:val="en-NZ"/>
    </w:rPr>
  </w:style>
  <w:style w:type="character" w:styleId="BookTitle">
    <w:name w:val="Book Title"/>
    <w:basedOn w:val="DefaultParagraphFont"/>
    <w:uiPriority w:val="33"/>
    <w:qFormat/>
    <w:rsid w:val="006173F3"/>
    <w:rPr>
      <w:b/>
      <w:bCs/>
      <w:i/>
      <w:iCs/>
      <w:spacing w:val="5"/>
    </w:rPr>
  </w:style>
  <w:style w:type="paragraph" w:styleId="Closing">
    <w:name w:val="Closing"/>
    <w:basedOn w:val="Normal"/>
    <w:link w:val="ClosingChar"/>
    <w:uiPriority w:val="99"/>
    <w:semiHidden/>
    <w:unhideWhenUsed/>
    <w:rsid w:val="006173F3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6173F3"/>
    <w:rPr>
      <w:lang w:val="en-NZ"/>
    </w:rPr>
  </w:style>
  <w:style w:type="table" w:styleId="ColorfulGrid">
    <w:name w:val="Colorful Grid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6173F3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6173F3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6173F3"/>
  </w:style>
  <w:style w:type="character" w:customStyle="1" w:styleId="DateChar">
    <w:name w:val="Date Char"/>
    <w:basedOn w:val="DefaultParagraphFont"/>
    <w:link w:val="Date"/>
    <w:uiPriority w:val="99"/>
    <w:semiHidden/>
    <w:rsid w:val="006173F3"/>
    <w:rPr>
      <w:lang w:val="en-NZ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6173F3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6173F3"/>
    <w:rPr>
      <w:rFonts w:ascii="Segoe UI" w:hAnsi="Segoe UI" w:cs="Segoe UI"/>
      <w:sz w:val="16"/>
      <w:szCs w:val="16"/>
      <w:lang w:val="en-NZ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6173F3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6173F3"/>
    <w:rPr>
      <w:lang w:val="en-NZ"/>
    </w:rPr>
  </w:style>
  <w:style w:type="character" w:styleId="Emphasis">
    <w:name w:val="Emphasis"/>
    <w:basedOn w:val="DefaultParagraphFont"/>
    <w:uiPriority w:val="20"/>
    <w:qFormat/>
    <w:rsid w:val="006173F3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6173F3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6173F3"/>
    <w:rPr>
      <w:sz w:val="20"/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6173F3"/>
    <w:rPr>
      <w:sz w:val="20"/>
      <w:szCs w:val="20"/>
      <w:lang w:val="en-NZ"/>
    </w:rPr>
  </w:style>
  <w:style w:type="paragraph" w:styleId="EnvelopeAddress">
    <w:name w:val="envelope address"/>
    <w:basedOn w:val="Normal"/>
    <w:uiPriority w:val="99"/>
    <w:semiHidden/>
    <w:unhideWhenUsed/>
    <w:rsid w:val="006173F3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</w:rPr>
  </w:style>
  <w:style w:type="paragraph" w:styleId="EnvelopeReturn">
    <w:name w:val="envelope return"/>
    <w:basedOn w:val="Normal"/>
    <w:uiPriority w:val="99"/>
    <w:semiHidden/>
    <w:unhideWhenUsed/>
    <w:rsid w:val="006173F3"/>
    <w:rPr>
      <w:rFonts w:asciiTheme="majorHAnsi" w:eastAsiaTheme="majorEastAsia" w:hAnsiTheme="majorHAnsi" w:cstheme="majorBidi"/>
      <w:sz w:val="20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6173F3"/>
    <w:rPr>
      <w:color w:val="800080" w:themeColor="followedHyperlink"/>
      <w:u w:val="single"/>
    </w:rPr>
  </w:style>
  <w:style w:type="table" w:customStyle="1" w:styleId="GridTable1Light1">
    <w:name w:val="Grid Table 1 Light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11">
    <w:name w:val="Grid Table 1 Light - Accent 1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21">
    <w:name w:val="Grid Table 1 Light - Accent 2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31">
    <w:name w:val="Grid Table 1 Light - Accent 3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41">
    <w:name w:val="Grid Table 1 Light - Accent 4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51">
    <w:name w:val="Grid Table 1 Light - Accent 5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61">
    <w:name w:val="Grid Table 1 Light - Accent 61"/>
    <w:basedOn w:val="TableNormal"/>
    <w:uiPriority w:val="46"/>
    <w:rsid w:val="006173F3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21">
    <w:name w:val="Grid Table 2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2-Accent11">
    <w:name w:val="Grid Table 2 - Accent 1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2-Accent21">
    <w:name w:val="Grid Table 2 - Accent 2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2-Accent31">
    <w:name w:val="Grid Table 2 - Accent 3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2-Accent41">
    <w:name w:val="Grid Table 2 - Accent 4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2-Accent51">
    <w:name w:val="Grid Table 2 - Accent 5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2-Accent61">
    <w:name w:val="Grid Table 2 - Accent 61"/>
    <w:basedOn w:val="TableNormal"/>
    <w:uiPriority w:val="47"/>
    <w:rsid w:val="006173F3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31">
    <w:name w:val="Grid Table 3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GridTable3-Accent11">
    <w:name w:val="Grid Table 3 - Accent 1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customStyle="1" w:styleId="GridTable3-Accent21">
    <w:name w:val="Grid Table 3 - Accent 2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customStyle="1" w:styleId="GridTable3-Accent31">
    <w:name w:val="Grid Table 3 - Accent 3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customStyle="1" w:styleId="GridTable3-Accent41">
    <w:name w:val="Grid Table 3 - Accent 4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customStyle="1" w:styleId="GridTable3-Accent51">
    <w:name w:val="Grid Table 3 - Accent 5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customStyle="1" w:styleId="GridTable3-Accent61">
    <w:name w:val="Grid Table 3 - Accent 6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customStyle="1" w:styleId="GridTable41">
    <w:name w:val="Grid Table 4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4-Accent11">
    <w:name w:val="Grid Table 4 - Accent 1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4-Accent21">
    <w:name w:val="Grid Table 4 - Accent 2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4-Accent31">
    <w:name w:val="Grid Table 4 - Accent 3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4-Accent41">
    <w:name w:val="Grid Table 4 - Accent 4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4-Accent51">
    <w:name w:val="Grid Table 4 - Accent 5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4-Accent61">
    <w:name w:val="Grid Table 4 - Accent 6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5Dark1">
    <w:name w:val="Grid Table 5 Dark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GridTable5Dark-Accent11">
    <w:name w:val="Grid Table 5 Dark - Accent 1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customStyle="1" w:styleId="GridTable5Dark-Accent21">
    <w:name w:val="Grid Table 5 Dark - Accent 2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customStyle="1" w:styleId="GridTable5Dark-Accent31">
    <w:name w:val="Grid Table 5 Dark - Accent 3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customStyle="1" w:styleId="GridTable5Dark-Accent41">
    <w:name w:val="Grid Table 5 Dark - Accent 4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customStyle="1" w:styleId="GridTable5Dark-Accent51">
    <w:name w:val="Grid Table 5 Dark - Accent 5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customStyle="1" w:styleId="GridTable5Dark-Accent61">
    <w:name w:val="Grid Table 5 Dark - Accent 61"/>
    <w:basedOn w:val="TableNormal"/>
    <w:uiPriority w:val="50"/>
    <w:rsid w:val="006173F3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customStyle="1" w:styleId="GridTable6Colorful1">
    <w:name w:val="Grid Table 6 Colorful1"/>
    <w:basedOn w:val="TableNormal"/>
    <w:uiPriority w:val="51"/>
    <w:rsid w:val="006173F3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6Colorful-Accent11">
    <w:name w:val="Grid Table 6 Colorful - Accent 11"/>
    <w:basedOn w:val="TableNormal"/>
    <w:uiPriority w:val="51"/>
    <w:rsid w:val="006173F3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6Colorful-Accent21">
    <w:name w:val="Grid Table 6 Colorful - Accent 21"/>
    <w:basedOn w:val="TableNormal"/>
    <w:uiPriority w:val="51"/>
    <w:rsid w:val="006173F3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6Colorful-Accent31">
    <w:name w:val="Grid Table 6 Colorful - Accent 31"/>
    <w:basedOn w:val="TableNormal"/>
    <w:uiPriority w:val="51"/>
    <w:rsid w:val="006173F3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6Colorful-Accent41">
    <w:name w:val="Grid Table 6 Colorful - Accent 41"/>
    <w:basedOn w:val="TableNormal"/>
    <w:uiPriority w:val="51"/>
    <w:rsid w:val="006173F3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6Colorful-Accent51">
    <w:name w:val="Grid Table 6 Colorful - Accent 51"/>
    <w:basedOn w:val="TableNormal"/>
    <w:uiPriority w:val="51"/>
    <w:rsid w:val="006173F3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6Colorful-Accent61">
    <w:name w:val="Grid Table 6 Colorful - Accent 61"/>
    <w:basedOn w:val="TableNormal"/>
    <w:uiPriority w:val="51"/>
    <w:rsid w:val="006173F3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7Colorful1">
    <w:name w:val="Grid Table 7 Colorful1"/>
    <w:basedOn w:val="TableNormal"/>
    <w:uiPriority w:val="52"/>
    <w:rsid w:val="006173F3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GridTable7Colorful-Accent11">
    <w:name w:val="Grid Table 7 Colorful - Accent 11"/>
    <w:basedOn w:val="TableNormal"/>
    <w:uiPriority w:val="52"/>
    <w:rsid w:val="006173F3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customStyle="1" w:styleId="GridTable7Colorful-Accent21">
    <w:name w:val="Grid Table 7 Colorful - Accent 21"/>
    <w:basedOn w:val="TableNormal"/>
    <w:uiPriority w:val="52"/>
    <w:rsid w:val="006173F3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customStyle="1" w:styleId="GridTable7Colorful-Accent31">
    <w:name w:val="Grid Table 7 Colorful - Accent 31"/>
    <w:basedOn w:val="TableNormal"/>
    <w:uiPriority w:val="52"/>
    <w:rsid w:val="006173F3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customStyle="1" w:styleId="GridTable7Colorful-Accent41">
    <w:name w:val="Grid Table 7 Colorful - Accent 41"/>
    <w:basedOn w:val="TableNormal"/>
    <w:uiPriority w:val="52"/>
    <w:rsid w:val="006173F3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customStyle="1" w:styleId="GridTable7Colorful-Accent51">
    <w:name w:val="Grid Table 7 Colorful - Accent 51"/>
    <w:basedOn w:val="TableNormal"/>
    <w:uiPriority w:val="52"/>
    <w:rsid w:val="006173F3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customStyle="1" w:styleId="GridTable7Colorful-Accent61">
    <w:name w:val="Grid Table 7 Colorful - Accent 61"/>
    <w:basedOn w:val="TableNormal"/>
    <w:uiPriority w:val="52"/>
    <w:rsid w:val="006173F3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TMLAcronym">
    <w:name w:val="HTML Acronym"/>
    <w:basedOn w:val="DefaultParagraphFont"/>
    <w:uiPriority w:val="99"/>
    <w:semiHidden/>
    <w:unhideWhenUsed/>
    <w:rsid w:val="006173F3"/>
  </w:style>
  <w:style w:type="paragraph" w:styleId="HTMLAddress">
    <w:name w:val="HTML Address"/>
    <w:basedOn w:val="Normal"/>
    <w:link w:val="HTMLAddressChar"/>
    <w:uiPriority w:val="99"/>
    <w:semiHidden/>
    <w:unhideWhenUsed/>
    <w:rsid w:val="006173F3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6173F3"/>
    <w:rPr>
      <w:i/>
      <w:iCs/>
      <w:lang w:val="en-NZ"/>
    </w:rPr>
  </w:style>
  <w:style w:type="character" w:styleId="HTMLCite">
    <w:name w:val="HTML Cite"/>
    <w:basedOn w:val="DefaultParagraphFont"/>
    <w:uiPriority w:val="99"/>
    <w:semiHidden/>
    <w:unhideWhenUsed/>
    <w:rsid w:val="006173F3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6173F3"/>
    <w:rPr>
      <w:rFonts w:ascii="Consolas" w:hAnsi="Consolas" w:cs="Consolas"/>
      <w:sz w:val="20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6173F3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6173F3"/>
    <w:rPr>
      <w:rFonts w:ascii="Consolas" w:hAnsi="Consolas" w:cs="Consolas"/>
      <w:sz w:val="20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6173F3"/>
    <w:rPr>
      <w:rFonts w:ascii="Consolas" w:hAnsi="Consolas" w:cs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6173F3"/>
    <w:rPr>
      <w:rFonts w:ascii="Consolas" w:hAnsi="Consolas" w:cs="Consolas"/>
      <w:sz w:val="20"/>
      <w:szCs w:val="20"/>
      <w:lang w:val="en-NZ"/>
    </w:rPr>
  </w:style>
  <w:style w:type="character" w:styleId="HTMLSample">
    <w:name w:val="HTML Sample"/>
    <w:basedOn w:val="DefaultParagraphFont"/>
    <w:uiPriority w:val="99"/>
    <w:semiHidden/>
    <w:unhideWhenUsed/>
    <w:rsid w:val="006173F3"/>
    <w:rPr>
      <w:rFonts w:ascii="Consolas" w:hAnsi="Consolas" w:cs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6173F3"/>
    <w:rPr>
      <w:rFonts w:ascii="Consolas" w:hAnsi="Consolas" w:cs="Consolas"/>
      <w:sz w:val="20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6173F3"/>
    <w:rPr>
      <w:i/>
      <w:iCs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6173F3"/>
    <w:pPr>
      <w:ind w:left="240" w:hanging="24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6173F3"/>
    <w:pPr>
      <w:ind w:left="480" w:hanging="24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6173F3"/>
    <w:pPr>
      <w:ind w:left="720" w:hanging="24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6173F3"/>
    <w:pPr>
      <w:ind w:left="960" w:hanging="24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6173F3"/>
    <w:pPr>
      <w:ind w:left="1200" w:hanging="24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6173F3"/>
    <w:pPr>
      <w:ind w:left="1440" w:hanging="24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6173F3"/>
    <w:pPr>
      <w:ind w:left="1680" w:hanging="24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6173F3"/>
    <w:pPr>
      <w:ind w:left="1920" w:hanging="24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6173F3"/>
    <w:pPr>
      <w:ind w:left="2160" w:hanging="24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6173F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6173F3"/>
    <w:rPr>
      <w:i/>
      <w:iCs/>
      <w:color w:val="4F81BD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6173F3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6173F3"/>
    <w:rPr>
      <w:i/>
      <w:iCs/>
      <w:color w:val="4F81BD" w:themeColor="accent1"/>
      <w:lang w:val="en-NZ"/>
    </w:rPr>
  </w:style>
  <w:style w:type="character" w:styleId="IntenseReference">
    <w:name w:val="Intense Reference"/>
    <w:basedOn w:val="DefaultParagraphFont"/>
    <w:uiPriority w:val="32"/>
    <w:qFormat/>
    <w:rsid w:val="006173F3"/>
    <w:rPr>
      <w:b/>
      <w:bCs/>
      <w:smallCaps/>
      <w:color w:val="4F81BD" w:themeColor="accent1"/>
      <w:spacing w:val="5"/>
    </w:rPr>
  </w:style>
  <w:style w:type="table" w:styleId="LightGrid">
    <w:name w:val="Light Grid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6173F3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6173F3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6173F3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6173F3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6173F3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6173F3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6173F3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6173F3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6173F3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6173F3"/>
  </w:style>
  <w:style w:type="paragraph" w:styleId="List">
    <w:name w:val="List"/>
    <w:basedOn w:val="Normal"/>
    <w:uiPriority w:val="99"/>
    <w:semiHidden/>
    <w:unhideWhenUsed/>
    <w:rsid w:val="006173F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6173F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6173F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6173F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6173F3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6173F3"/>
    <w:pPr>
      <w:numPr>
        <w:numId w:val="6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6173F3"/>
    <w:pPr>
      <w:numPr>
        <w:numId w:val="7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6173F3"/>
    <w:pPr>
      <w:numPr>
        <w:numId w:val="8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6173F3"/>
    <w:pPr>
      <w:numPr>
        <w:numId w:val="9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6173F3"/>
    <w:pPr>
      <w:numPr>
        <w:numId w:val="10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6173F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6173F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6173F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6173F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6173F3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6173F3"/>
    <w:pPr>
      <w:numPr>
        <w:numId w:val="11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6173F3"/>
    <w:pPr>
      <w:numPr>
        <w:numId w:val="12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6173F3"/>
    <w:pPr>
      <w:numPr>
        <w:numId w:val="13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6173F3"/>
    <w:pPr>
      <w:numPr>
        <w:numId w:val="14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6173F3"/>
    <w:pPr>
      <w:numPr>
        <w:numId w:val="15"/>
      </w:numPr>
      <w:contextualSpacing/>
    </w:pPr>
  </w:style>
  <w:style w:type="table" w:customStyle="1" w:styleId="ListTable1Light1">
    <w:name w:val="List Table 1 Light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1Light-Accent11">
    <w:name w:val="List Table 1 Light - Accent 1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1Light-Accent21">
    <w:name w:val="List Table 1 Light - Accent 2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1Light-Accent31">
    <w:name w:val="List Table 1 Light - Accent 3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1Light-Accent41">
    <w:name w:val="List Table 1 Light - Accent 4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1Light-Accent51">
    <w:name w:val="List Table 1 Light - Accent 5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1Light-Accent61">
    <w:name w:val="List Table 1 Light - Accent 61"/>
    <w:basedOn w:val="TableNormal"/>
    <w:uiPriority w:val="46"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21">
    <w:name w:val="List Table 2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2-Accent11">
    <w:name w:val="List Table 2 - Accent 1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2-Accent21">
    <w:name w:val="List Table 2 - Accent 2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2-Accent31">
    <w:name w:val="List Table 2 - Accent 3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2-Accent41">
    <w:name w:val="List Table 2 - Accent 4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2-Accent51">
    <w:name w:val="List Table 2 - Accent 5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2-Accent61">
    <w:name w:val="List Table 2 - Accent 61"/>
    <w:basedOn w:val="TableNormal"/>
    <w:uiPriority w:val="47"/>
    <w:rsid w:val="006173F3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31">
    <w:name w:val="List Table 3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ListTable3-Accent11">
    <w:name w:val="List Table 3 - Accent 1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customStyle="1" w:styleId="ListTable3-Accent21">
    <w:name w:val="List Table 3 - Accent 2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customStyle="1" w:styleId="ListTable3-Accent31">
    <w:name w:val="List Table 3 - Accent 3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customStyle="1" w:styleId="ListTable3-Accent41">
    <w:name w:val="List Table 3 - Accent 4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customStyle="1" w:styleId="ListTable3-Accent51">
    <w:name w:val="List Table 3 - Accent 5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customStyle="1" w:styleId="ListTable3-Accent61">
    <w:name w:val="List Table 3 - Accent 61"/>
    <w:basedOn w:val="TableNormal"/>
    <w:uiPriority w:val="48"/>
    <w:rsid w:val="006173F3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customStyle="1" w:styleId="ListTable41">
    <w:name w:val="List Table 4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4-Accent11">
    <w:name w:val="List Table 4 - Accent 1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4-Accent21">
    <w:name w:val="List Table 4 - Accent 2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4-Accent31">
    <w:name w:val="List Table 4 - Accent 3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4-Accent41">
    <w:name w:val="List Table 4 - Accent 4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4-Accent51">
    <w:name w:val="List Table 4 - Accent 5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4-Accent61">
    <w:name w:val="List Table 4 - Accent 61"/>
    <w:basedOn w:val="TableNormal"/>
    <w:uiPriority w:val="49"/>
    <w:rsid w:val="006173F3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5Dark1">
    <w:name w:val="List Table 5 Dark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11">
    <w:name w:val="List Table 5 Dark - Accent 1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21">
    <w:name w:val="List Table 5 Dark - Accent 2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31">
    <w:name w:val="List Table 5 Dark - Accent 3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41">
    <w:name w:val="List Table 5 Dark - Accent 4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51">
    <w:name w:val="List Table 5 Dark - Accent 5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61">
    <w:name w:val="List Table 5 Dark - Accent 61"/>
    <w:basedOn w:val="TableNormal"/>
    <w:uiPriority w:val="50"/>
    <w:rsid w:val="006173F3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6Colorful1">
    <w:name w:val="List Table 6 Colorful1"/>
    <w:basedOn w:val="TableNormal"/>
    <w:uiPriority w:val="51"/>
    <w:rsid w:val="006173F3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6Colorful-Accent11">
    <w:name w:val="List Table 6 Colorful - Accent 11"/>
    <w:basedOn w:val="TableNormal"/>
    <w:uiPriority w:val="51"/>
    <w:rsid w:val="006173F3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6Colorful-Accent21">
    <w:name w:val="List Table 6 Colorful - Accent 21"/>
    <w:basedOn w:val="TableNormal"/>
    <w:uiPriority w:val="51"/>
    <w:rsid w:val="006173F3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6Colorful-Accent31">
    <w:name w:val="List Table 6 Colorful - Accent 31"/>
    <w:basedOn w:val="TableNormal"/>
    <w:uiPriority w:val="51"/>
    <w:rsid w:val="006173F3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6Colorful-Accent41">
    <w:name w:val="List Table 6 Colorful - Accent 41"/>
    <w:basedOn w:val="TableNormal"/>
    <w:uiPriority w:val="51"/>
    <w:rsid w:val="006173F3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6Colorful-Accent51">
    <w:name w:val="List Table 6 Colorful - Accent 51"/>
    <w:basedOn w:val="TableNormal"/>
    <w:uiPriority w:val="51"/>
    <w:rsid w:val="006173F3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6Colorful-Accent61">
    <w:name w:val="List Table 6 Colorful - Accent 61"/>
    <w:basedOn w:val="TableNormal"/>
    <w:uiPriority w:val="51"/>
    <w:rsid w:val="006173F3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7Colorful1">
    <w:name w:val="List Table 7 Colorful1"/>
    <w:basedOn w:val="TableNormal"/>
    <w:uiPriority w:val="52"/>
    <w:rsid w:val="006173F3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11">
    <w:name w:val="List Table 7 Colorful - Accent 11"/>
    <w:basedOn w:val="TableNormal"/>
    <w:uiPriority w:val="52"/>
    <w:rsid w:val="006173F3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21">
    <w:name w:val="List Table 7 Colorful - Accent 21"/>
    <w:basedOn w:val="TableNormal"/>
    <w:uiPriority w:val="52"/>
    <w:rsid w:val="006173F3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31">
    <w:name w:val="List Table 7 Colorful - Accent 31"/>
    <w:basedOn w:val="TableNormal"/>
    <w:uiPriority w:val="52"/>
    <w:rsid w:val="006173F3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41">
    <w:name w:val="List Table 7 Colorful - Accent 41"/>
    <w:basedOn w:val="TableNormal"/>
    <w:uiPriority w:val="52"/>
    <w:rsid w:val="006173F3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51">
    <w:name w:val="List Table 7 Colorful - Accent 51"/>
    <w:basedOn w:val="TableNormal"/>
    <w:uiPriority w:val="52"/>
    <w:rsid w:val="006173F3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61">
    <w:name w:val="List Table 7 Colorful - Accent 61"/>
    <w:basedOn w:val="TableNormal"/>
    <w:uiPriority w:val="52"/>
    <w:rsid w:val="006173F3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6173F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 w:cs="Consolas"/>
      <w:sz w:val="20"/>
      <w:szCs w:val="20"/>
      <w:lang w:val="en-NZ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6173F3"/>
    <w:rPr>
      <w:rFonts w:ascii="Consolas" w:hAnsi="Consolas" w:cs="Consolas"/>
      <w:sz w:val="20"/>
      <w:szCs w:val="20"/>
      <w:lang w:val="en-NZ"/>
    </w:rPr>
  </w:style>
  <w:style w:type="table" w:styleId="MediumGrid1">
    <w:name w:val="Medium Grid 1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6173F3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6173F3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6173F3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6173F3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6173F3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6173F3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paragraph" w:styleId="MessageHeader">
    <w:name w:val="Message Header"/>
    <w:basedOn w:val="Normal"/>
    <w:link w:val="MessageHeaderChar"/>
    <w:uiPriority w:val="99"/>
    <w:semiHidden/>
    <w:unhideWhenUsed/>
    <w:rsid w:val="006173F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6173F3"/>
    <w:rPr>
      <w:rFonts w:asciiTheme="majorHAnsi" w:eastAsiaTheme="majorEastAsia" w:hAnsiTheme="majorHAnsi" w:cstheme="majorBidi"/>
      <w:shd w:val="pct20" w:color="auto" w:fill="auto"/>
      <w:lang w:val="en-NZ"/>
    </w:rPr>
  </w:style>
  <w:style w:type="paragraph" w:styleId="NormalIndent">
    <w:name w:val="Normal Indent"/>
    <w:basedOn w:val="Normal"/>
    <w:uiPriority w:val="99"/>
    <w:semiHidden/>
    <w:unhideWhenUsed/>
    <w:rsid w:val="006173F3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6173F3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6173F3"/>
    <w:rPr>
      <w:lang w:val="en-NZ"/>
    </w:rPr>
  </w:style>
  <w:style w:type="table" w:customStyle="1" w:styleId="PlainTable11">
    <w:name w:val="Plain Table 11"/>
    <w:basedOn w:val="TableNormal"/>
    <w:uiPriority w:val="41"/>
    <w:rsid w:val="006173F3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PlainTable21">
    <w:name w:val="Plain Table 21"/>
    <w:basedOn w:val="TableNormal"/>
    <w:uiPriority w:val="42"/>
    <w:rsid w:val="006173F3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PlainTable31">
    <w:name w:val="Plain Table 31"/>
    <w:basedOn w:val="TableNormal"/>
    <w:uiPriority w:val="43"/>
    <w:rsid w:val="006173F3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PlainTable41">
    <w:name w:val="Plain Table 41"/>
    <w:basedOn w:val="TableNormal"/>
    <w:uiPriority w:val="44"/>
    <w:rsid w:val="006173F3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PlainTable51">
    <w:name w:val="Plain Table 51"/>
    <w:basedOn w:val="TableNormal"/>
    <w:uiPriority w:val="45"/>
    <w:rsid w:val="006173F3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6173F3"/>
    <w:rPr>
      <w:rFonts w:ascii="Consolas" w:hAnsi="Consolas" w:cs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6173F3"/>
    <w:rPr>
      <w:rFonts w:ascii="Consolas" w:hAnsi="Consolas" w:cs="Consolas"/>
      <w:sz w:val="21"/>
      <w:szCs w:val="21"/>
      <w:lang w:val="en-NZ"/>
    </w:rPr>
  </w:style>
  <w:style w:type="paragraph" w:styleId="Quote">
    <w:name w:val="Quote"/>
    <w:basedOn w:val="Normal"/>
    <w:next w:val="Normal"/>
    <w:link w:val="QuoteChar"/>
    <w:uiPriority w:val="29"/>
    <w:qFormat/>
    <w:rsid w:val="006173F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6173F3"/>
    <w:rPr>
      <w:i/>
      <w:iCs/>
      <w:color w:val="404040" w:themeColor="text1" w:themeTint="BF"/>
      <w:lang w:val="en-NZ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6173F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6173F3"/>
    <w:rPr>
      <w:lang w:val="en-NZ"/>
    </w:rPr>
  </w:style>
  <w:style w:type="paragraph" w:styleId="Signature">
    <w:name w:val="Signature"/>
    <w:basedOn w:val="Normal"/>
    <w:link w:val="SignatureChar"/>
    <w:uiPriority w:val="99"/>
    <w:semiHidden/>
    <w:unhideWhenUsed/>
    <w:rsid w:val="006173F3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6173F3"/>
    <w:rPr>
      <w:lang w:val="en-NZ"/>
    </w:rPr>
  </w:style>
  <w:style w:type="character" w:styleId="Strong">
    <w:name w:val="Strong"/>
    <w:basedOn w:val="DefaultParagraphFont"/>
    <w:uiPriority w:val="22"/>
    <w:qFormat/>
    <w:rsid w:val="006173F3"/>
    <w:rPr>
      <w:b/>
      <w:bCs/>
    </w:rPr>
  </w:style>
  <w:style w:type="character" w:styleId="SubtleEmphasis">
    <w:name w:val="Subtle Emphasis"/>
    <w:basedOn w:val="DefaultParagraphFont"/>
    <w:uiPriority w:val="19"/>
    <w:qFormat/>
    <w:rsid w:val="006173F3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qFormat/>
    <w:rsid w:val="006173F3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6173F3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6173F3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617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617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617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6173F3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6173F3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6173F3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6173F3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6173F3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6173F3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6173F3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6173F3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6173F3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6173F3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6173F3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6173F3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617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6173F3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0">
    <w:name w:val="Table Grid 3"/>
    <w:basedOn w:val="TableNormal"/>
    <w:uiPriority w:val="99"/>
    <w:semiHidden/>
    <w:unhideWhenUsed/>
    <w:rsid w:val="006173F3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6173F3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617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617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6173F3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6173F3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leGridLight1">
    <w:name w:val="Table Grid Light1"/>
    <w:basedOn w:val="TableNormal"/>
    <w:uiPriority w:val="40"/>
    <w:rsid w:val="006173F3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6173F3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6173F3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6173F3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617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617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617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6173F3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617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6173F3"/>
    <w:pPr>
      <w:ind w:left="240" w:hanging="240"/>
    </w:pPr>
  </w:style>
  <w:style w:type="table" w:styleId="TableProfessional">
    <w:name w:val="Table Professional"/>
    <w:basedOn w:val="TableNormal"/>
    <w:uiPriority w:val="99"/>
    <w:semiHidden/>
    <w:unhideWhenUsed/>
    <w:rsid w:val="00617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6173F3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6173F3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617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6173F3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6173F3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6173F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6173F3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6173F3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6173F3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6173F3"/>
    <w:pPr>
      <w:spacing w:before="120"/>
    </w:pPr>
    <w:rPr>
      <w:rFonts w:asciiTheme="majorHAnsi" w:eastAsiaTheme="majorEastAsia" w:hAnsiTheme="majorHAnsi" w:cstheme="majorBidi"/>
      <w:b/>
      <w:bCs/>
    </w:rPr>
  </w:style>
  <w:style w:type="paragraph" w:styleId="TOC3">
    <w:name w:val="toc 3"/>
    <w:basedOn w:val="Normal"/>
    <w:next w:val="Normal"/>
    <w:autoRedefine/>
    <w:uiPriority w:val="39"/>
    <w:semiHidden/>
    <w:unhideWhenUsed/>
    <w:rsid w:val="006173F3"/>
    <w:pPr>
      <w:spacing w:after="100"/>
      <w:ind w:left="48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6173F3"/>
    <w:pPr>
      <w:spacing w:after="100"/>
      <w:ind w:left="72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6173F3"/>
    <w:pPr>
      <w:spacing w:after="100"/>
      <w:ind w:left="96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6173F3"/>
    <w:pPr>
      <w:spacing w:after="100"/>
      <w:ind w:left="12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6173F3"/>
    <w:pPr>
      <w:spacing w:after="100"/>
      <w:ind w:left="144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6173F3"/>
    <w:pPr>
      <w:spacing w:after="100"/>
      <w:ind w:left="168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6173F3"/>
    <w:pPr>
      <w:spacing w:after="100"/>
      <w:ind w:left="1920"/>
    </w:pPr>
  </w:style>
  <w:style w:type="paragraph" w:customStyle="1" w:styleId="Style1">
    <w:name w:val="Style1"/>
    <w:basedOn w:val="Heading3-Calibri"/>
    <w:link w:val="Style1Char"/>
    <w:qFormat/>
    <w:rsid w:val="009373B0"/>
    <w:pPr>
      <w:numPr>
        <w:ilvl w:val="3"/>
      </w:numPr>
    </w:pPr>
    <w:rPr>
      <w:b w:val="0"/>
    </w:rPr>
  </w:style>
  <w:style w:type="character" w:customStyle="1" w:styleId="Intro-CalibriChar">
    <w:name w:val="Intro - Calibri Char"/>
    <w:basedOn w:val="DefaultParagraphFont"/>
    <w:link w:val="Intro-Calibri"/>
    <w:rsid w:val="009373B0"/>
    <w:rPr>
      <w:rFonts w:ascii="Calibri" w:hAnsi="Calibri"/>
      <w:sz w:val="32"/>
      <w:lang w:val="en-NZ"/>
    </w:rPr>
  </w:style>
  <w:style w:type="character" w:customStyle="1" w:styleId="Heading3-CalibriChar">
    <w:name w:val="Heading 3-Calibri Char"/>
    <w:basedOn w:val="Intro-CalibriChar"/>
    <w:link w:val="Heading3-Calibri"/>
    <w:rsid w:val="002B5251"/>
    <w:rPr>
      <w:rFonts w:ascii="Calibri" w:hAnsi="Calibri"/>
      <w:b/>
      <w:color w:val="00B4BC"/>
      <w:sz w:val="28"/>
      <w:lang w:val="en-NZ" w:eastAsia="en-NZ"/>
    </w:rPr>
  </w:style>
  <w:style w:type="character" w:customStyle="1" w:styleId="Style1Char">
    <w:name w:val="Style1 Char"/>
    <w:basedOn w:val="Heading3-CalibriChar"/>
    <w:link w:val="Style1"/>
    <w:rsid w:val="009373B0"/>
    <w:rPr>
      <w:rFonts w:ascii="Calibri" w:hAnsi="Calibri"/>
      <w:b w:val="0"/>
      <w:color w:val="00B4BC"/>
      <w:sz w:val="28"/>
      <w:lang w:val="en-NZ" w:eastAsia="en-NZ"/>
    </w:rPr>
  </w:style>
  <w:style w:type="paragraph" w:customStyle="1" w:styleId="Listtitle">
    <w:name w:val="List title"/>
    <w:basedOn w:val="Subtitle"/>
    <w:link w:val="ListtitleChar"/>
    <w:qFormat/>
    <w:rsid w:val="007C628B"/>
    <w:rPr>
      <w:sz w:val="24"/>
      <w:szCs w:val="24"/>
    </w:rPr>
  </w:style>
  <w:style w:type="paragraph" w:customStyle="1" w:styleId="Templateinstructions">
    <w:name w:val="Template instructions"/>
    <w:basedOn w:val="Body-Calibri"/>
    <w:link w:val="TemplateinstructionsChar"/>
    <w:qFormat/>
    <w:rsid w:val="00A71D11"/>
    <w:rPr>
      <w:i/>
      <w:color w:val="00B4BC"/>
    </w:rPr>
  </w:style>
  <w:style w:type="character" w:customStyle="1" w:styleId="ListtitleChar">
    <w:name w:val="List title Char"/>
    <w:basedOn w:val="SubtitleChar"/>
    <w:link w:val="Listtitle"/>
    <w:rsid w:val="007C628B"/>
    <w:rPr>
      <w:rFonts w:asciiTheme="majorHAnsi" w:eastAsia="Times New Roman" w:hAnsiTheme="majorHAnsi" w:cs="Times New Roman"/>
      <w:b/>
      <w:bCs/>
      <w:color w:val="00B4BC"/>
      <w:sz w:val="36"/>
      <w:szCs w:val="36"/>
      <w:lang w:val="en-NZ" w:eastAsia="en-NZ"/>
    </w:rPr>
  </w:style>
  <w:style w:type="character" w:customStyle="1" w:styleId="Body-CalibriChar">
    <w:name w:val="Body-Calibri Char"/>
    <w:basedOn w:val="Heading3-CalibriChar"/>
    <w:link w:val="Body-Calibri"/>
    <w:rsid w:val="00A71D11"/>
    <w:rPr>
      <w:rFonts w:ascii="Calibri" w:hAnsi="Calibri"/>
      <w:b w:val="0"/>
      <w:color w:val="00B4BC"/>
      <w:sz w:val="22"/>
      <w:lang w:val="en-NZ" w:eastAsia="en-NZ"/>
    </w:rPr>
  </w:style>
  <w:style w:type="character" w:customStyle="1" w:styleId="TemplateinstructionsChar">
    <w:name w:val="Template instructions Char"/>
    <w:basedOn w:val="Body-CalibriChar"/>
    <w:link w:val="Templateinstructions"/>
    <w:rsid w:val="00A71D11"/>
    <w:rPr>
      <w:rFonts w:ascii="Calibri" w:hAnsi="Calibri"/>
      <w:b w:val="0"/>
      <w:i/>
      <w:color w:val="00B4BC"/>
      <w:sz w:val="22"/>
      <w:lang w:val="en-NZ" w:eastAsia="en-NZ"/>
    </w:rPr>
  </w:style>
  <w:style w:type="paragraph" w:customStyle="1" w:styleId="Instructions">
    <w:name w:val="Instructions"/>
    <w:basedOn w:val="Body-Calibri"/>
    <w:link w:val="InstructionsChar"/>
    <w:qFormat/>
    <w:rsid w:val="00A71D11"/>
  </w:style>
  <w:style w:type="character" w:customStyle="1" w:styleId="InstructionsChar">
    <w:name w:val="Instructions Char"/>
    <w:basedOn w:val="Body-CalibriChar"/>
    <w:link w:val="Instructions"/>
    <w:rsid w:val="00A71D11"/>
    <w:rPr>
      <w:rFonts w:ascii="Calibri" w:hAnsi="Calibri"/>
      <w:b w:val="0"/>
      <w:color w:val="00B4BC"/>
      <w:sz w:val="22"/>
      <w:lang w:val="en-NZ" w:eastAsia="en-NZ"/>
    </w:rPr>
  </w:style>
  <w:style w:type="character" w:customStyle="1" w:styleId="Footer1Char">
    <w:name w:val="Footer1 Char"/>
    <w:basedOn w:val="DefaultParagraphFont"/>
    <w:link w:val="Footer1"/>
    <w:rsid w:val="00EA2FCD"/>
    <w:rPr>
      <w:rFonts w:eastAsia="Times New Roman" w:cstheme="minorHAnsi"/>
      <w:sz w:val="20"/>
      <w:szCs w:val="20"/>
      <w:lang w:val="en-GB" w:eastAsia="en-GB"/>
    </w:rPr>
  </w:style>
  <w:style w:type="paragraph" w:customStyle="1" w:styleId="Footer1">
    <w:name w:val="Footer1"/>
    <w:basedOn w:val="Normal"/>
    <w:link w:val="Footer1Char"/>
    <w:qFormat/>
    <w:rsid w:val="00EA2FCD"/>
    <w:pPr>
      <w:tabs>
        <w:tab w:val="center" w:pos="4253"/>
        <w:tab w:val="right" w:pos="8505"/>
      </w:tabs>
      <w:spacing w:before="120" w:after="120"/>
    </w:pPr>
    <w:rPr>
      <w:rFonts w:eastAsia="Times New Roman" w:cstheme="minorHAnsi"/>
      <w:sz w:val="20"/>
      <w:szCs w:val="20"/>
      <w:lang w:val="en-GB" w:eastAsia="en-GB"/>
    </w:rPr>
  </w:style>
  <w:style w:type="paragraph" w:customStyle="1" w:styleId="TableText">
    <w:name w:val="TableText"/>
    <w:basedOn w:val="Body-Calibri"/>
    <w:link w:val="TableTextChar"/>
    <w:qFormat/>
    <w:rsid w:val="009D6196"/>
    <w:pPr>
      <w:spacing w:after="0"/>
    </w:pPr>
  </w:style>
  <w:style w:type="character" w:customStyle="1" w:styleId="TableTextChar">
    <w:name w:val="TableText Char"/>
    <w:basedOn w:val="Body-CalibriChar"/>
    <w:link w:val="TableText"/>
    <w:rsid w:val="009D6196"/>
    <w:rPr>
      <w:rFonts w:ascii="Calibri" w:hAnsi="Calibri"/>
      <w:b w:val="0"/>
      <w:color w:val="00B4BC"/>
      <w:sz w:val="22"/>
      <w:lang w:val="en-NZ" w:eastAsia="en-NZ"/>
    </w:rPr>
  </w:style>
  <w:style w:type="paragraph" w:customStyle="1" w:styleId="TableTitle">
    <w:name w:val="TableTitle"/>
    <w:basedOn w:val="Body-Calibri"/>
    <w:link w:val="TableTitleChar"/>
    <w:qFormat/>
    <w:rsid w:val="00EE3D4D"/>
    <w:pPr>
      <w:spacing w:after="0"/>
    </w:pPr>
    <w:rPr>
      <w:b/>
    </w:rPr>
  </w:style>
  <w:style w:type="paragraph" w:customStyle="1" w:styleId="TbleText">
    <w:name w:val="TbleText"/>
    <w:basedOn w:val="Body-Calibri"/>
    <w:link w:val="TbleTextChar"/>
    <w:qFormat/>
    <w:rsid w:val="00EE3D4D"/>
    <w:pPr>
      <w:spacing w:after="0"/>
    </w:pPr>
  </w:style>
  <w:style w:type="character" w:customStyle="1" w:styleId="TableTitleChar">
    <w:name w:val="TableTitle Char"/>
    <w:basedOn w:val="Body-CalibriChar"/>
    <w:link w:val="TableTitle"/>
    <w:rsid w:val="00EE3D4D"/>
    <w:rPr>
      <w:rFonts w:ascii="Calibri" w:hAnsi="Calibri"/>
      <w:b/>
      <w:color w:val="00B4BC"/>
      <w:sz w:val="22"/>
      <w:lang w:val="en-NZ" w:eastAsia="en-NZ"/>
    </w:rPr>
  </w:style>
  <w:style w:type="character" w:customStyle="1" w:styleId="TbleTextChar">
    <w:name w:val="TbleText Char"/>
    <w:basedOn w:val="Body-CalibriChar"/>
    <w:link w:val="TbleText"/>
    <w:rsid w:val="00EE3D4D"/>
    <w:rPr>
      <w:rFonts w:ascii="Calibri" w:hAnsi="Calibri"/>
      <w:b w:val="0"/>
      <w:color w:val="00B4BC"/>
      <w:sz w:val="22"/>
      <w:lang w:val="en-NZ" w:eastAsia="en-NZ"/>
    </w:rPr>
  </w:style>
  <w:style w:type="paragraph" w:customStyle="1" w:styleId="CapacityBody">
    <w:name w:val="Capacity Body"/>
    <w:basedOn w:val="Normal"/>
    <w:rsid w:val="00C278F9"/>
    <w:pPr>
      <w:spacing w:before="120" w:line="300" w:lineRule="exact"/>
    </w:pPr>
    <w:rPr>
      <w:rFonts w:ascii="Helvetica" w:eastAsia="Times" w:hAnsi="Helvetica" w:cstheme="minorHAnsi"/>
      <w:sz w:val="20"/>
      <w:szCs w:val="20"/>
      <w:lang w:val="en-AU" w:eastAsia="en-NZ"/>
    </w:rPr>
  </w:style>
  <w:style w:type="paragraph" w:customStyle="1" w:styleId="TableText0">
    <w:name w:val="Table Text"/>
    <w:basedOn w:val="BodyText"/>
    <w:link w:val="TableTextChar0"/>
    <w:qFormat/>
    <w:rsid w:val="00034589"/>
    <w:pPr>
      <w:tabs>
        <w:tab w:val="left" w:pos="567"/>
      </w:tabs>
      <w:suppressAutoHyphens/>
      <w:spacing w:before="60" w:after="60"/>
    </w:pPr>
    <w:rPr>
      <w:rFonts w:asciiTheme="minorHAnsi" w:hAnsiTheme="minorHAnsi" w:cs="Times New Roman"/>
      <w:spacing w:val="0"/>
      <w:kern w:val="28"/>
      <w:sz w:val="22"/>
      <w:szCs w:val="22"/>
      <w:lang w:eastAsia="en-US"/>
    </w:rPr>
  </w:style>
  <w:style w:type="paragraph" w:customStyle="1" w:styleId="PIFinfo">
    <w:name w:val="PIF info"/>
    <w:basedOn w:val="BodyText"/>
    <w:link w:val="PIFinfoChar"/>
    <w:qFormat/>
    <w:rsid w:val="00034589"/>
    <w:pPr>
      <w:tabs>
        <w:tab w:val="clear" w:pos="851"/>
      </w:tabs>
      <w:suppressAutoHyphens/>
      <w:spacing w:after="0" w:line="260" w:lineRule="atLeast"/>
      <w:ind w:left="2552" w:hanging="2552"/>
    </w:pPr>
    <w:rPr>
      <w:rFonts w:cs="Times New Roman"/>
      <w:sz w:val="28"/>
      <w:szCs w:val="28"/>
    </w:rPr>
  </w:style>
  <w:style w:type="paragraph" w:customStyle="1" w:styleId="Docinfo">
    <w:name w:val="Doc info"/>
    <w:basedOn w:val="PIFinfo"/>
    <w:link w:val="DocinfoChar"/>
    <w:qFormat/>
    <w:rsid w:val="003F1F2F"/>
    <w:pPr>
      <w:spacing w:before="240" w:after="240"/>
    </w:pPr>
    <w:rPr>
      <w:b/>
      <w:color w:val="00B4BC"/>
    </w:rPr>
  </w:style>
  <w:style w:type="character" w:customStyle="1" w:styleId="PIFinfoChar">
    <w:name w:val="PIF info Char"/>
    <w:basedOn w:val="BodyTextChar"/>
    <w:link w:val="PIFinfo"/>
    <w:rsid w:val="00034589"/>
    <w:rPr>
      <w:rFonts w:ascii="Arial" w:eastAsia="Times New Roman" w:hAnsi="Arial" w:cs="Times New Roman"/>
      <w:spacing w:val="3"/>
      <w:sz w:val="28"/>
      <w:szCs w:val="28"/>
      <w:lang w:val="en-NZ" w:eastAsia="en-NZ"/>
    </w:rPr>
  </w:style>
  <w:style w:type="character" w:customStyle="1" w:styleId="DocinfoChar">
    <w:name w:val="Doc info Char"/>
    <w:basedOn w:val="PIFinfoChar"/>
    <w:link w:val="Docinfo"/>
    <w:rsid w:val="003F1F2F"/>
    <w:rPr>
      <w:rFonts w:ascii="Arial" w:eastAsia="Times New Roman" w:hAnsi="Arial" w:cs="Times New Roman"/>
      <w:b/>
      <w:color w:val="00B4BC"/>
      <w:spacing w:val="3"/>
      <w:sz w:val="28"/>
      <w:szCs w:val="28"/>
      <w:lang w:val="en-NZ" w:eastAsia="en-NZ"/>
    </w:rPr>
  </w:style>
  <w:style w:type="paragraph" w:customStyle="1" w:styleId="Tablecaption">
    <w:name w:val="Table caption"/>
    <w:basedOn w:val="Caption"/>
    <w:link w:val="TablecaptionChar"/>
    <w:qFormat/>
    <w:rsid w:val="00BA6267"/>
    <w:pPr>
      <w:ind w:left="142"/>
    </w:pPr>
    <w:rPr>
      <w:b w:val="0"/>
    </w:rPr>
  </w:style>
  <w:style w:type="character" w:customStyle="1" w:styleId="TablecaptionChar">
    <w:name w:val="Table caption Char"/>
    <w:basedOn w:val="CaptionChar"/>
    <w:link w:val="Tablecaption"/>
    <w:rsid w:val="00BA6267"/>
    <w:rPr>
      <w:rFonts w:ascii="Calibri" w:hAnsi="Calibri"/>
      <w:b w:val="0"/>
      <w:i w:val="0"/>
      <w:iCs/>
      <w:color w:val="00B0B9"/>
      <w:sz w:val="22"/>
      <w:szCs w:val="20"/>
      <w:lang w:val="en-NZ"/>
    </w:rPr>
  </w:style>
  <w:style w:type="paragraph" w:customStyle="1" w:styleId="Doctitle">
    <w:name w:val="Doctitle"/>
    <w:basedOn w:val="Docinfo"/>
    <w:link w:val="DoctitleChar"/>
    <w:qFormat/>
    <w:rsid w:val="00974A69"/>
    <w:rPr>
      <w:rFonts w:asciiTheme="majorHAnsi" w:hAnsiTheme="majorHAnsi"/>
      <w:sz w:val="36"/>
      <w:szCs w:val="36"/>
    </w:rPr>
  </w:style>
  <w:style w:type="character" w:customStyle="1" w:styleId="DoctitleChar">
    <w:name w:val="Doctitle Char"/>
    <w:basedOn w:val="DocinfoChar"/>
    <w:link w:val="Doctitle"/>
    <w:rsid w:val="00974A69"/>
    <w:rPr>
      <w:rFonts w:asciiTheme="majorHAnsi" w:eastAsia="Times New Roman" w:hAnsiTheme="majorHAnsi" w:cs="Times New Roman"/>
      <w:b/>
      <w:color w:val="00B4BC"/>
      <w:spacing w:val="3"/>
      <w:sz w:val="36"/>
      <w:szCs w:val="36"/>
      <w:lang w:val="en-NZ" w:eastAsia="en-NZ"/>
    </w:rPr>
  </w:style>
  <w:style w:type="paragraph" w:customStyle="1" w:styleId="Doc2">
    <w:name w:val="Doc2"/>
    <w:basedOn w:val="PIFinfo"/>
    <w:link w:val="Doc2Char"/>
    <w:qFormat/>
    <w:rsid w:val="00A84235"/>
    <w:pPr>
      <w:spacing w:before="240" w:after="240"/>
    </w:pPr>
    <w:rPr>
      <w:rFonts w:asciiTheme="majorHAnsi" w:hAnsiTheme="majorHAnsi"/>
      <w:b/>
      <w:color w:val="00B4BC"/>
    </w:rPr>
  </w:style>
  <w:style w:type="character" w:customStyle="1" w:styleId="Doc2Char">
    <w:name w:val="Doc2 Char"/>
    <w:basedOn w:val="PIFinfoChar"/>
    <w:link w:val="Doc2"/>
    <w:rsid w:val="00A84235"/>
    <w:rPr>
      <w:rFonts w:asciiTheme="majorHAnsi" w:eastAsia="Times New Roman" w:hAnsiTheme="majorHAnsi" w:cs="Times New Roman"/>
      <w:b/>
      <w:color w:val="00B4BC"/>
      <w:spacing w:val="3"/>
      <w:sz w:val="28"/>
      <w:szCs w:val="28"/>
      <w:lang w:val="en-NZ" w:eastAsia="en-NZ"/>
    </w:rPr>
  </w:style>
  <w:style w:type="paragraph" w:customStyle="1" w:styleId="HeaderLine">
    <w:name w:val="HeaderLine"/>
    <w:basedOn w:val="Header"/>
    <w:link w:val="HeaderLineChar"/>
    <w:qFormat/>
    <w:rsid w:val="00BD6124"/>
    <w:pPr>
      <w:pBdr>
        <w:bottom w:val="single" w:sz="12" w:space="1" w:color="00B0B9"/>
      </w:pBdr>
      <w:spacing w:after="180"/>
    </w:pPr>
    <w:rPr>
      <w:sz w:val="20"/>
      <w:szCs w:val="20"/>
    </w:rPr>
  </w:style>
  <w:style w:type="paragraph" w:customStyle="1" w:styleId="IconRow">
    <w:name w:val="IconRow"/>
    <w:basedOn w:val="Header"/>
    <w:link w:val="IconRowChar"/>
    <w:qFormat/>
    <w:rsid w:val="00BD6124"/>
    <w:pPr>
      <w:pBdr>
        <w:bottom w:val="single" w:sz="12" w:space="1" w:color="00B0B9"/>
      </w:pBdr>
    </w:pPr>
  </w:style>
  <w:style w:type="character" w:customStyle="1" w:styleId="HeaderLineChar">
    <w:name w:val="HeaderLine Char"/>
    <w:basedOn w:val="HeaderChar"/>
    <w:link w:val="HeaderLine"/>
    <w:rsid w:val="00BD6124"/>
    <w:rPr>
      <w:sz w:val="20"/>
      <w:szCs w:val="20"/>
      <w:lang w:val="en-NZ"/>
    </w:rPr>
  </w:style>
  <w:style w:type="character" w:customStyle="1" w:styleId="IconRowChar">
    <w:name w:val="IconRow Char"/>
    <w:basedOn w:val="HeaderChar"/>
    <w:link w:val="IconRow"/>
    <w:rsid w:val="00BD6124"/>
    <w:rPr>
      <w:lang w:val="en-NZ"/>
    </w:rPr>
  </w:style>
  <w:style w:type="paragraph" w:customStyle="1" w:styleId="Bullet1">
    <w:name w:val="Bullet1"/>
    <w:basedOn w:val="TableText0"/>
    <w:link w:val="Bullet1Char"/>
    <w:qFormat/>
    <w:rsid w:val="00E52A3F"/>
    <w:pPr>
      <w:numPr>
        <w:numId w:val="19"/>
      </w:numPr>
      <w:tabs>
        <w:tab w:val="clear" w:pos="567"/>
        <w:tab w:val="clear" w:pos="851"/>
      </w:tabs>
    </w:pPr>
    <w:rPr>
      <w:rFonts w:asciiTheme="majorHAnsi" w:hAnsiTheme="majorHAnsi"/>
    </w:rPr>
  </w:style>
  <w:style w:type="paragraph" w:customStyle="1" w:styleId="NoSpacing0">
    <w:name w:val="NoSpacing"/>
    <w:basedOn w:val="Body-Calibri"/>
    <w:link w:val="NoSpacingChar0"/>
    <w:qFormat/>
    <w:rsid w:val="00F31DF7"/>
    <w:pPr>
      <w:spacing w:after="0"/>
    </w:pPr>
  </w:style>
  <w:style w:type="character" w:customStyle="1" w:styleId="TableTextChar0">
    <w:name w:val="Table Text Char"/>
    <w:basedOn w:val="BodyTextChar"/>
    <w:link w:val="TableText0"/>
    <w:rsid w:val="009F5175"/>
    <w:rPr>
      <w:rFonts w:ascii="Arial" w:eastAsia="Times New Roman" w:hAnsi="Arial" w:cs="Times New Roman"/>
      <w:spacing w:val="3"/>
      <w:kern w:val="28"/>
      <w:sz w:val="22"/>
      <w:szCs w:val="22"/>
      <w:lang w:val="en-NZ" w:eastAsia="en-NZ"/>
    </w:rPr>
  </w:style>
  <w:style w:type="character" w:customStyle="1" w:styleId="Bullet1Char">
    <w:name w:val="Bullet1 Char"/>
    <w:basedOn w:val="TableTextChar0"/>
    <w:link w:val="Bullet1"/>
    <w:rsid w:val="00E52A3F"/>
    <w:rPr>
      <w:rFonts w:asciiTheme="majorHAnsi" w:eastAsia="Times New Roman" w:hAnsiTheme="majorHAnsi" w:cs="Times New Roman"/>
      <w:spacing w:val="3"/>
      <w:kern w:val="28"/>
      <w:sz w:val="22"/>
      <w:szCs w:val="22"/>
      <w:lang w:val="en-NZ" w:eastAsia="en-NZ"/>
    </w:rPr>
  </w:style>
  <w:style w:type="character" w:customStyle="1" w:styleId="NoSpacingChar0">
    <w:name w:val="NoSpacing Char"/>
    <w:basedOn w:val="Body-CalibriChar"/>
    <w:link w:val="NoSpacing0"/>
    <w:rsid w:val="00F31DF7"/>
    <w:rPr>
      <w:rFonts w:ascii="Calibri" w:hAnsi="Calibri"/>
      <w:b w:val="0"/>
      <w:color w:val="00B4BC"/>
      <w:sz w:val="22"/>
      <w:lang w:val="en-NZ" w:eastAsia="en-NZ"/>
    </w:rPr>
  </w:style>
  <w:style w:type="character" w:customStyle="1" w:styleId="NoSpacingChar">
    <w:name w:val="No Spacing Char"/>
    <w:basedOn w:val="DefaultParagraphFont"/>
    <w:link w:val="NoSpacing"/>
    <w:uiPriority w:val="1"/>
    <w:rsid w:val="007C2CFA"/>
    <w:rPr>
      <w:rFonts w:asciiTheme="majorHAnsi" w:eastAsia="Calibri" w:hAnsiTheme="majorHAnsi" w:cs="Arial"/>
      <w:b/>
      <w:color w:val="000000"/>
      <w:sz w:val="22"/>
      <w:szCs w:val="22"/>
      <w:lang w:val="en-NZ"/>
    </w:rPr>
  </w:style>
  <w:style w:type="character" w:customStyle="1" w:styleId="Style2">
    <w:name w:val="Style2"/>
    <w:basedOn w:val="DefaultParagraphFont"/>
    <w:uiPriority w:val="1"/>
    <w:rsid w:val="00EA56B2"/>
    <w:rPr>
      <w:b/>
    </w:rPr>
  </w:style>
  <w:style w:type="paragraph" w:customStyle="1" w:styleId="commentcontentpara">
    <w:name w:val="commentcontentpara"/>
    <w:basedOn w:val="Normal"/>
    <w:rsid w:val="006A0554"/>
    <w:pPr>
      <w:spacing w:before="100" w:beforeAutospacing="1" w:after="100" w:afterAutospacing="1"/>
    </w:pPr>
    <w:rPr>
      <w:rFonts w:ascii="Times New Roman" w:eastAsia="Times New Roman" w:hAnsi="Times New Roman" w:cs="Times New Roman"/>
      <w:lang w:eastAsia="en-NZ"/>
    </w:rPr>
  </w:style>
  <w:style w:type="character" w:styleId="UnresolvedMention">
    <w:name w:val="Unresolved Mention"/>
    <w:basedOn w:val="DefaultParagraphFont"/>
    <w:uiPriority w:val="99"/>
    <w:semiHidden/>
    <w:unhideWhenUsed/>
    <w:rsid w:val="00126C01"/>
    <w:rPr>
      <w:color w:val="605E5C"/>
      <w:shd w:val="clear" w:color="auto" w:fill="E1DFDD"/>
    </w:rPr>
  </w:style>
  <w:style w:type="character" w:customStyle="1" w:styleId="Style3">
    <w:name w:val="Style3"/>
    <w:basedOn w:val="DefaultParagraphFont"/>
    <w:uiPriority w:val="1"/>
    <w:rsid w:val="003456A4"/>
  </w:style>
  <w:style w:type="character" w:customStyle="1" w:styleId="Style4">
    <w:name w:val="Style4"/>
    <w:basedOn w:val="DefaultParagraphFont"/>
    <w:uiPriority w:val="1"/>
    <w:rsid w:val="003456A4"/>
    <w:rPr>
      <w:color w:val="39A5B4"/>
    </w:rPr>
  </w:style>
  <w:style w:type="character" w:customStyle="1" w:styleId="Style5">
    <w:name w:val="Style5"/>
    <w:basedOn w:val="DefaultParagraphFont"/>
    <w:uiPriority w:val="1"/>
    <w:rsid w:val="003456A4"/>
    <w:rPr>
      <w:color w:val="39A5B4"/>
    </w:rPr>
  </w:style>
  <w:style w:type="character" w:customStyle="1" w:styleId="Style6">
    <w:name w:val="Style6"/>
    <w:basedOn w:val="DefaultParagraphFont"/>
    <w:uiPriority w:val="1"/>
    <w:rsid w:val="003456A4"/>
    <w:rPr>
      <w:b w:val="0"/>
      <w:i w:val="0"/>
    </w:rPr>
  </w:style>
  <w:style w:type="character" w:customStyle="1" w:styleId="Style7">
    <w:name w:val="Style7"/>
    <w:basedOn w:val="DefaultParagraphFont"/>
    <w:uiPriority w:val="1"/>
    <w:rsid w:val="003456A4"/>
    <w:rPr>
      <w:b w:val="0"/>
      <w:i w:val="0"/>
      <w:color w:val="39A5B4"/>
    </w:rPr>
  </w:style>
  <w:style w:type="character" w:customStyle="1" w:styleId="Style8">
    <w:name w:val="Style8"/>
    <w:basedOn w:val="DefaultParagraphFont"/>
    <w:uiPriority w:val="1"/>
    <w:rsid w:val="003456A4"/>
    <w:rPr>
      <w:b w:val="0"/>
      <w:i w:val="0"/>
      <w:color w:val="39A5B4"/>
    </w:rPr>
  </w:style>
  <w:style w:type="character" w:customStyle="1" w:styleId="Style9">
    <w:name w:val="Style9"/>
    <w:basedOn w:val="DefaultParagraphFont"/>
    <w:uiPriority w:val="1"/>
    <w:rsid w:val="003456A4"/>
    <w:rPr>
      <w:sz w:val="32"/>
    </w:rPr>
  </w:style>
  <w:style w:type="character" w:customStyle="1" w:styleId="Style10">
    <w:name w:val="Style10"/>
    <w:basedOn w:val="DefaultParagraphFont"/>
    <w:uiPriority w:val="1"/>
    <w:rsid w:val="003456A4"/>
    <w:rPr>
      <w:sz w:val="32"/>
    </w:rPr>
  </w:style>
  <w:style w:type="character" w:customStyle="1" w:styleId="Style11">
    <w:name w:val="Style11"/>
    <w:basedOn w:val="DefaultParagraphFont"/>
    <w:uiPriority w:val="1"/>
    <w:rsid w:val="00BB4F07"/>
    <w:rPr>
      <w:b w:val="0"/>
      <w:i w:val="0"/>
      <w:color w:val="39A5B4"/>
      <w:sz w:val="32"/>
    </w:rPr>
  </w:style>
  <w:style w:type="character" w:customStyle="1" w:styleId="Style12">
    <w:name w:val="Style12"/>
    <w:basedOn w:val="DefaultParagraphFont"/>
    <w:uiPriority w:val="1"/>
    <w:rsid w:val="00BB4F07"/>
    <w:rPr>
      <w:color w:val="39A5B4"/>
      <w:sz w:val="32"/>
    </w:rPr>
  </w:style>
  <w:style w:type="character" w:customStyle="1" w:styleId="Style13">
    <w:name w:val="Style13"/>
    <w:basedOn w:val="DefaultParagraphFont"/>
    <w:uiPriority w:val="1"/>
    <w:rsid w:val="00BB4F07"/>
    <w:rPr>
      <w:color w:val="39A5B4"/>
      <w:sz w:val="32"/>
    </w:rPr>
  </w:style>
  <w:style w:type="character" w:customStyle="1" w:styleId="Style14">
    <w:name w:val="Style14"/>
    <w:basedOn w:val="DefaultParagraphFont"/>
    <w:uiPriority w:val="1"/>
    <w:rsid w:val="00BB4F07"/>
    <w:rPr>
      <w:b/>
      <w:color w:val="39A5B4"/>
      <w:sz w:val="3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1955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2776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941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12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069760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0459172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4447233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9066126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4961873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6944896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102846424">
                                  <w:marLeft w:val="-165"/>
                                  <w:marRight w:val="-165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39282348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12226724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32997306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43524731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8550776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098332125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46826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971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81880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7928166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3510590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8831623">
                      <w:marLeft w:val="-165"/>
                      <w:marRight w:val="-165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5855071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38001000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42350399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88730544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00666130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60887801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135526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59514133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76870222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90546978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407651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08653049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46781634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20138765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185366008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1531571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2641249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7101562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9111264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480368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97637258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36015875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9482740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028757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589701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91366001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1176790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686664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194467041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28414558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58768916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8210782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  <w:div w:id="34382077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13708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71726732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87180921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  <w:div w:id="92723112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09736037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36879876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  <w:div w:id="103137191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8103143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97780000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  <w:div w:id="438914880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74621729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206320913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  <w:div w:id="146088129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99021338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375814541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  <w:div w:id="40816354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994765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98620820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0129484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62523374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674529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7355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29949980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9363643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5452124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286907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38437758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29651957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0289689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14022185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10483356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210711747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206906548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8600331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51403335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43274809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10188095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40542168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1573016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065421242">
                          <w:marLeft w:val="0"/>
                          <w:marRight w:val="15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00323714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275798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0986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6825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1094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83963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3046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216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228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757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599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312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1185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7019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67723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0322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1362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828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896184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4770637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03603357">
                  <w:marLeft w:val="-225"/>
                  <w:marRight w:val="-225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090052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86201086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3007129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2109153555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10955684">
                                      <w:marLeft w:val="0"/>
                                      <w:marRight w:val="0"/>
                                      <w:marTop w:val="60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202016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7467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408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241104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3629013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2690452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7579864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9481992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79471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593856151">
                                  <w:marLeft w:val="-165"/>
                                  <w:marRight w:val="-165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155411567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763951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7943961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8897148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795633653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8224270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295869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5676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814469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0208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74630033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3163924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2474223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665720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351609053">
                                  <w:marLeft w:val="-165"/>
                                  <w:marRight w:val="-165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5672280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181967436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11420773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463861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39440339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280793877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382554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578372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2432069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04864815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727707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5974673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8029976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469444899">
                                  <w:marLeft w:val="-165"/>
                                  <w:marRight w:val="-165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45977049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845440651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3869050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72405882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857186379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3844360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436055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94659948">
          <w:marLeft w:val="27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2897335">
          <w:marLeft w:val="27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03397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7619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2905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46697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8762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300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9120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2979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997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7584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01032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6598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eader" Target="header4.xml"/><Relationship Id="rId26" Type="http://schemas.openxmlformats.org/officeDocument/2006/relationships/header" Target="header5.xml"/><Relationship Id="rId3" Type="http://schemas.openxmlformats.org/officeDocument/2006/relationships/customXml" Target="../customXml/item3.xml"/><Relationship Id="rId21" Type="http://schemas.openxmlformats.org/officeDocument/2006/relationships/hyperlink" Target="https://woogle.wellingtonwater.co.nz/site/ramp/activity/RAMP%20Part%20One%20modified%20-%20post%20Audit%20Review%20-%20AS_RPB%20remix%20(SAMP).docx" TargetMode="Externa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hyperlink" Target="https://www.wellingtonwater.co.nz/contractors/technical-information/specifications-and-standards" TargetMode="Externa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hyperlink" Target="https://woogle.wellingtonwater.co.nz/site/sam/_layouts/15/WopiFrame.aspx?sourcedoc=/site/sam/activity/Approved%20Service%20Goals%20and%20KRA%20wording%20document.docx&amp;action=default" TargetMode="External"/><Relationship Id="rId29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yperlink" Target="https://qpulse.wellingtonwater.co.nz/QPulseDocumentService/Documents.svc/documents/active/attachment?number=PCMP-09-5" TargetMode="Externa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image" Target="media/image6.png"/><Relationship Id="rId28" Type="http://schemas.openxmlformats.org/officeDocument/2006/relationships/footer" Target="footer6.xml"/><Relationship Id="rId10" Type="http://schemas.openxmlformats.org/officeDocument/2006/relationships/footnotes" Target="footnotes.xml"/><Relationship Id="rId19" Type="http://schemas.openxmlformats.org/officeDocument/2006/relationships/footer" Target="footer4.xml"/><Relationship Id="rId3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hyperlink" Target="https://woogle.wellingtonwater.co.nz/site/sam/_layouts/15/WopiFrame.aspx?sourcedoc=%7b2A6F1F7F-7FD6-48BF-8A08-C3F7CBE5C6C9%7d&amp;file=ABC%20Simple%20Scoring%20Tool%20TEMPLATE%20V2.0.xlsx&amp;action=default" TargetMode="External"/><Relationship Id="rId27" Type="http://schemas.openxmlformats.org/officeDocument/2006/relationships/footer" Target="footer5.xml"/><Relationship Id="rId30" Type="http://schemas.openxmlformats.org/officeDocument/2006/relationships/glossaryDocument" Target="glossary/document.xml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3.png"/><Relationship Id="rId2" Type="http://schemas.openxmlformats.org/officeDocument/2006/relationships/image" Target="media/image2.png"/><Relationship Id="rId1" Type="http://schemas.openxmlformats.org/officeDocument/2006/relationships/image" Target="media/image1.jpeg"/><Relationship Id="rId4" Type="http://schemas.openxmlformats.org/officeDocument/2006/relationships/image" Target="media/image4.JP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5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dqu161\Documents\Custom%20Office%20Templates\Report%20Template%203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5487546BF6124D01AEAFBAEFC7D01A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96D51F-A96D-4FCF-AF4B-60CA47C88D20}"/>
      </w:docPartPr>
      <w:docPartBody>
        <w:p w:rsidR="00C744AC" w:rsidRDefault="000C00C9" w:rsidP="000C00C9">
          <w:pPr>
            <w:pStyle w:val="5487546BF6124D01AEAFBAEFC7D01AEC7"/>
          </w:pPr>
          <w:r w:rsidRPr="00E3504C">
            <w:rPr>
              <w:rStyle w:val="PlaceholderText"/>
              <w:rFonts w:eastAsiaTheme="majorEastAsia"/>
            </w:rPr>
            <w:t>Choose an item.</w:t>
          </w:r>
        </w:p>
      </w:docPartBody>
    </w:docPart>
    <w:docPart>
      <w:docPartPr>
        <w:name w:val="91F7C04E59D6407598BD008A0C279D6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63EE4C-BC7F-41E2-96EF-FA02DD2B4AED}"/>
      </w:docPartPr>
      <w:docPartBody>
        <w:p w:rsidR="00E2600F" w:rsidRDefault="000C00C9" w:rsidP="000C00C9">
          <w:pPr>
            <w:pStyle w:val="91F7C04E59D6407598BD008A0C279D677"/>
          </w:pPr>
          <w:r w:rsidRPr="002545D0">
            <w:rPr>
              <w:rStyle w:val="PlaceholderText"/>
            </w:rPr>
            <w:t>Choose an item.</w:t>
          </w:r>
        </w:p>
      </w:docPartBody>
    </w:docPart>
    <w:docPart>
      <w:docPartPr>
        <w:name w:val="E2E77869490F4602B7F2F6399856C7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CB906-C5EA-4E6E-8665-CCE88BF7A724}"/>
      </w:docPartPr>
      <w:docPartBody>
        <w:p w:rsidR="00E2600F" w:rsidRDefault="000C00C9" w:rsidP="000C00C9">
          <w:pPr>
            <w:pStyle w:val="E2E77869490F4602B7F2F6399856C7407"/>
          </w:pPr>
          <w:r w:rsidRPr="002545D0">
            <w:rPr>
              <w:rStyle w:val="PlaceholderText"/>
            </w:rPr>
            <w:t>Choose an item.</w:t>
          </w:r>
        </w:p>
      </w:docPartBody>
    </w:docPart>
    <w:docPart>
      <w:docPartPr>
        <w:name w:val="6E3B44685DA4461CB3F3BE280DB52F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B6EC624-4FBE-48D8-BF5B-EF5CB0ECE688}"/>
      </w:docPartPr>
      <w:docPartBody>
        <w:p w:rsidR="00E2600F" w:rsidRDefault="000C00C9" w:rsidP="000C00C9">
          <w:pPr>
            <w:pStyle w:val="6E3B44685DA4461CB3F3BE280DB52F5C7"/>
          </w:pPr>
          <w:r w:rsidRPr="002545D0">
            <w:rPr>
              <w:rStyle w:val="PlaceholderText"/>
            </w:rPr>
            <w:t>Choose an item.</w:t>
          </w:r>
        </w:p>
      </w:docPartBody>
    </w:docPart>
    <w:docPart>
      <w:docPartPr>
        <w:name w:val="E5A68B5403AA4778A4BCA8C6CA6525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957654-8A7B-4926-B095-8278B4F4ADD9}"/>
      </w:docPartPr>
      <w:docPartBody>
        <w:p w:rsidR="00E2600F" w:rsidRDefault="000C00C9" w:rsidP="000C00C9">
          <w:pPr>
            <w:pStyle w:val="E5A68B5403AA4778A4BCA8C6CA6525847"/>
          </w:pPr>
          <w:r w:rsidRPr="002545D0">
            <w:rPr>
              <w:rStyle w:val="PlaceholderText"/>
            </w:rPr>
            <w:t>Choose an item.</w:t>
          </w:r>
        </w:p>
      </w:docPartBody>
    </w:docPart>
    <w:docPart>
      <w:docPartPr>
        <w:name w:val="4E23807F57A641D1BA9B419A1F878C1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81C7E43-4703-414F-B6F4-2051F07579D9}"/>
      </w:docPartPr>
      <w:docPartBody>
        <w:p w:rsidR="00DA720D" w:rsidRDefault="000C00C9" w:rsidP="000C00C9">
          <w:pPr>
            <w:pStyle w:val="4E23807F57A641D1BA9B419A1F878C187"/>
          </w:pPr>
          <w:r w:rsidRPr="0060660F">
            <w:rPr>
              <w:rStyle w:val="PlaceholderText"/>
              <w:highlight w:val="yellow"/>
            </w:rPr>
            <w:t>Choose an item.</w:t>
          </w:r>
        </w:p>
      </w:docPartBody>
    </w:docPart>
    <w:docPart>
      <w:docPartPr>
        <w:name w:val="3B67CCD083A4460F9EC7666C21E009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431E03A-463B-4AFC-978D-C008C420D60D}"/>
      </w:docPartPr>
      <w:docPartBody>
        <w:p w:rsidR="00DA720D" w:rsidRDefault="000C00C9" w:rsidP="000C00C9">
          <w:pPr>
            <w:pStyle w:val="3B67CCD083A4460F9EC7666C21E0097B7"/>
          </w:pPr>
          <w:r w:rsidRPr="0060660F">
            <w:rPr>
              <w:rStyle w:val="PlaceholderText"/>
              <w:highlight w:val="yellow"/>
            </w:rPr>
            <w:t>Choose an item.</w:t>
          </w:r>
        </w:p>
      </w:docPartBody>
    </w:docPart>
    <w:docPart>
      <w:docPartPr>
        <w:name w:val="F4C329A0936A40B2946CCAF34769ABD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0DA1BE0-1268-4FB4-9457-8CFD4AE9E08F}"/>
      </w:docPartPr>
      <w:docPartBody>
        <w:p w:rsidR="00F34B86" w:rsidRDefault="000C00C9" w:rsidP="000C00C9">
          <w:pPr>
            <w:pStyle w:val="F4C329A0936A40B2946CCAF34769ABDC7"/>
          </w:pPr>
          <w:r w:rsidRPr="00517861">
            <w:rPr>
              <w:rStyle w:val="PlaceholderText"/>
            </w:rPr>
            <w:t>Choose an item.</w:t>
          </w:r>
        </w:p>
      </w:docPartBody>
    </w:docPart>
    <w:docPart>
      <w:docPartPr>
        <w:name w:val="D44E56E8AD42470B9AC5878F3A0A278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3D1AB3-88F9-4241-B39C-34316292C7B3}"/>
      </w:docPartPr>
      <w:docPartBody>
        <w:p w:rsidR="00F34B86" w:rsidRDefault="000C00C9" w:rsidP="000C00C9">
          <w:pPr>
            <w:pStyle w:val="D44E56E8AD42470B9AC5878F3A0A27827"/>
          </w:pPr>
          <w:r w:rsidRPr="005F0919">
            <w:rPr>
              <w:rStyle w:val="PlaceholderText"/>
            </w:rPr>
            <w:t>Choose an item.</w:t>
          </w:r>
        </w:p>
      </w:docPartBody>
    </w:docPart>
    <w:docPart>
      <w:docPartPr>
        <w:name w:val="1AF7AAF7D27647FD8F651C2F828670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334B14C-F294-46E1-8774-3CFFE2895FA1}"/>
      </w:docPartPr>
      <w:docPartBody>
        <w:p w:rsidR="00F34B86" w:rsidRDefault="000C00C9" w:rsidP="000C00C9">
          <w:pPr>
            <w:pStyle w:val="1AF7AAF7D27647FD8F651C2F828670797"/>
          </w:pPr>
          <w:r w:rsidRPr="005F0919">
            <w:rPr>
              <w:rStyle w:val="PlaceholderText"/>
            </w:rPr>
            <w:t>Choose an item.</w:t>
          </w:r>
        </w:p>
      </w:docPartBody>
    </w:docPart>
    <w:docPart>
      <w:docPartPr>
        <w:name w:val="E239348EA6AE4407AC7DA02CEF8596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910D3E5-F28E-4D42-BF94-8EA96F419008}"/>
      </w:docPartPr>
      <w:docPartBody>
        <w:p w:rsidR="00F34B86" w:rsidRDefault="000C00C9" w:rsidP="000C00C9">
          <w:pPr>
            <w:pStyle w:val="E239348EA6AE4407AC7DA02CEF8596EC7"/>
          </w:pPr>
          <w:r w:rsidRPr="005F0919">
            <w:rPr>
              <w:rStyle w:val="PlaceholderText"/>
            </w:rPr>
            <w:t>Choose an item.</w:t>
          </w:r>
        </w:p>
      </w:docPartBody>
    </w:docPart>
    <w:docPart>
      <w:docPartPr>
        <w:name w:val="D7ACE3F46E13496781A4A5EB7DF90A4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8EB3293-81F9-4E14-A63E-4F0E5C3589E4}"/>
      </w:docPartPr>
      <w:docPartBody>
        <w:p w:rsidR="00F34B86" w:rsidRDefault="000C00C9" w:rsidP="000C00C9">
          <w:pPr>
            <w:pStyle w:val="D7ACE3F46E13496781A4A5EB7DF90A497"/>
          </w:pPr>
          <w:r w:rsidRPr="005F0919">
            <w:rPr>
              <w:rStyle w:val="PlaceholderText"/>
            </w:rPr>
            <w:t>Choose an item.</w:t>
          </w:r>
        </w:p>
      </w:docPartBody>
    </w:docPart>
    <w:docPart>
      <w:docPartPr>
        <w:name w:val="10C95BCFC8AB448BA733E533B1C76C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F44CA97-972D-4EDF-8259-3D9CA952F893}"/>
      </w:docPartPr>
      <w:docPartBody>
        <w:p w:rsidR="00F34B86" w:rsidRDefault="000C00C9" w:rsidP="000C00C9">
          <w:pPr>
            <w:pStyle w:val="10C95BCFC8AB448BA733E533B1C76CC17"/>
          </w:pPr>
          <w:r w:rsidRPr="00517861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686C0295FFA4089969C458720532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6CF80C4-A2D3-43B1-9EE1-017D8903A87C}"/>
      </w:docPartPr>
      <w:docPartBody>
        <w:p w:rsidR="00F34B86" w:rsidRDefault="00404C82" w:rsidP="00404C82">
          <w:pPr>
            <w:pStyle w:val="7686C0295FFA4089969C45872053273B2"/>
          </w:pPr>
          <w:r w:rsidRPr="00517861">
            <w:rPr>
              <w:rStyle w:val="PlaceholderText"/>
            </w:rPr>
            <w:t>Choose an item.</w:t>
          </w:r>
        </w:p>
      </w:docPartBody>
    </w:docPart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748C993-879E-4DE8-A280-FC6D1CB0B50C}"/>
      </w:docPartPr>
      <w:docPartBody>
        <w:p w:rsidR="00D5325E" w:rsidRDefault="000C00C9">
          <w:r w:rsidRPr="00FD4B13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630DB38-8571-4CC8-B44C-252E023D15AD}"/>
      </w:docPartPr>
      <w:docPartBody>
        <w:p w:rsidR="00D5325E" w:rsidRDefault="000C00C9">
          <w:r w:rsidRPr="00FD4B13">
            <w:rPr>
              <w:rStyle w:val="PlaceholderText"/>
            </w:rPr>
            <w:t>Click or tap to enter a date.</w:t>
          </w:r>
        </w:p>
      </w:docPartBody>
    </w:docPart>
    <w:docPart>
      <w:docPartPr>
        <w:name w:val="05658FCF6BF74D8A8346E4FE2B6E50D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4E24764-3FAE-4C15-9314-C957D58F5787}"/>
      </w:docPartPr>
      <w:docPartBody>
        <w:p w:rsidR="00D5325E" w:rsidRDefault="000C00C9" w:rsidP="000C00C9">
          <w:pPr>
            <w:pStyle w:val="05658FCF6BF74D8A8346E4FE2B6E50D0"/>
          </w:pPr>
          <w:r w:rsidRPr="00517861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Arial"/>
    <w:charset w:val="00"/>
    <w:family w:val="auto"/>
    <w:pitch w:val="variable"/>
    <w:sig w:usb0="00000000" w:usb1="5000A1FF" w:usb2="00000000" w:usb3="00000000" w:csb0="000001B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38231E2"/>
    <w:multiLevelType w:val="multilevel"/>
    <w:tmpl w:val="E6C4B37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1813448917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684E9F"/>
    <w:rsid w:val="00092304"/>
    <w:rsid w:val="000B1A0E"/>
    <w:rsid w:val="000B3F4E"/>
    <w:rsid w:val="000C00C9"/>
    <w:rsid w:val="001B2A6D"/>
    <w:rsid w:val="001E16BD"/>
    <w:rsid w:val="002470B4"/>
    <w:rsid w:val="00283EB0"/>
    <w:rsid w:val="00404C82"/>
    <w:rsid w:val="00432646"/>
    <w:rsid w:val="00474A7E"/>
    <w:rsid w:val="004B201F"/>
    <w:rsid w:val="00505F28"/>
    <w:rsid w:val="00514C7F"/>
    <w:rsid w:val="00516766"/>
    <w:rsid w:val="00546DBA"/>
    <w:rsid w:val="005775C9"/>
    <w:rsid w:val="005850D4"/>
    <w:rsid w:val="00684E9F"/>
    <w:rsid w:val="007529B2"/>
    <w:rsid w:val="007752B4"/>
    <w:rsid w:val="007B4EBB"/>
    <w:rsid w:val="0088687E"/>
    <w:rsid w:val="00A15491"/>
    <w:rsid w:val="00A73455"/>
    <w:rsid w:val="00B01860"/>
    <w:rsid w:val="00C37436"/>
    <w:rsid w:val="00C744AC"/>
    <w:rsid w:val="00CC0B25"/>
    <w:rsid w:val="00CD0A77"/>
    <w:rsid w:val="00D34AB1"/>
    <w:rsid w:val="00D41A61"/>
    <w:rsid w:val="00D5325E"/>
    <w:rsid w:val="00D8747E"/>
    <w:rsid w:val="00DA720D"/>
    <w:rsid w:val="00DF7C76"/>
    <w:rsid w:val="00E03C79"/>
    <w:rsid w:val="00E17F86"/>
    <w:rsid w:val="00E2600F"/>
    <w:rsid w:val="00F021D9"/>
    <w:rsid w:val="00F174AD"/>
    <w:rsid w:val="00F34B8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18F6CCDB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NZ" w:eastAsia="en-NZ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84E9F"/>
    <w:rPr>
      <w:rFonts w:cs="Times New Roman"/>
      <w:sz w:val="3276"/>
      <w:szCs w:val="327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C00C9"/>
    <w:rPr>
      <w:color w:val="808080"/>
    </w:rPr>
  </w:style>
  <w:style w:type="paragraph" w:customStyle="1" w:styleId="7686C0295FFA4089969C45872053273B2">
    <w:name w:val="7686C0295FFA4089969C45872053273B2"/>
    <w:rsid w:val="00404C82"/>
    <w:pPr>
      <w:spacing w:after="220" w:line="240" w:lineRule="auto"/>
    </w:pPr>
    <w:rPr>
      <w:rFonts w:ascii="Calibri" w:hAnsi="Calibri"/>
      <w:szCs w:val="24"/>
    </w:rPr>
  </w:style>
  <w:style w:type="paragraph" w:customStyle="1" w:styleId="5487546BF6124D01AEAFBAEFC7D01AEC7">
    <w:name w:val="5487546BF6124D01AEAFBAEFC7D01AEC7"/>
    <w:rsid w:val="000C00C9"/>
    <w:pPr>
      <w:keepNext/>
      <w:keepLines/>
      <w:spacing w:after="120" w:line="264" w:lineRule="auto"/>
      <w:outlineLvl w:val="1"/>
    </w:pPr>
    <w:rPr>
      <w:rFonts w:asciiTheme="majorHAnsi" w:eastAsia="Times New Roman" w:hAnsiTheme="majorHAnsi" w:cs="Times New Roman"/>
      <w:bCs/>
      <w:sz w:val="28"/>
      <w:szCs w:val="28"/>
    </w:rPr>
  </w:style>
  <w:style w:type="paragraph" w:customStyle="1" w:styleId="F4C329A0936A40B2946CCAF34769ABDC7">
    <w:name w:val="F4C329A0936A40B2946CCAF34769ABDC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D44E56E8AD42470B9AC5878F3A0A27827">
    <w:name w:val="D44E56E8AD42470B9AC5878F3A0A2782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1AF7AAF7D27647FD8F651C2F828670797">
    <w:name w:val="1AF7AAF7D27647FD8F651C2F82867079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91F7C04E59D6407598BD008A0C279D677">
    <w:name w:val="91F7C04E59D6407598BD008A0C279D67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6E3B44685DA4461CB3F3BE280DB52F5C7">
    <w:name w:val="6E3B44685DA4461CB3F3BE280DB52F5C7"/>
    <w:rsid w:val="000C00C9"/>
    <w:pPr>
      <w:spacing w:after="0" w:line="240" w:lineRule="auto"/>
    </w:pPr>
    <w:rPr>
      <w:sz w:val="24"/>
      <w:szCs w:val="24"/>
      <w:lang w:eastAsia="en-US"/>
    </w:rPr>
  </w:style>
  <w:style w:type="paragraph" w:customStyle="1" w:styleId="E2E77869490F4602B7F2F6399856C7407">
    <w:name w:val="E2E77869490F4602B7F2F6399856C740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E5A68B5403AA4778A4BCA8C6CA6525847">
    <w:name w:val="E5A68B5403AA4778A4BCA8C6CA652584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4E23807F57A641D1BA9B419A1F878C187">
    <w:name w:val="4E23807F57A641D1BA9B419A1F878C18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E239348EA6AE4407AC7DA02CEF8596EC7">
    <w:name w:val="E239348EA6AE4407AC7DA02CEF8596EC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3B67CCD083A4460F9EC7666C21E0097B7">
    <w:name w:val="3B67CCD083A4460F9EC7666C21E0097B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D7ACE3F46E13496781A4A5EB7DF90A497">
    <w:name w:val="D7ACE3F46E13496781A4A5EB7DF90A49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10C95BCFC8AB448BA733E533B1C76CC17">
    <w:name w:val="10C95BCFC8AB448BA733E533B1C76CC17"/>
    <w:rsid w:val="000C00C9"/>
    <w:pPr>
      <w:spacing w:after="220" w:line="240" w:lineRule="auto"/>
    </w:pPr>
    <w:rPr>
      <w:rFonts w:ascii="Calibri" w:hAnsi="Calibri"/>
      <w:szCs w:val="24"/>
    </w:rPr>
  </w:style>
  <w:style w:type="paragraph" w:customStyle="1" w:styleId="05658FCF6BF74D8A8346E4FE2B6E50D0">
    <w:name w:val="05658FCF6BF74D8A8346E4FE2B6E50D0"/>
    <w:rsid w:val="000C00C9"/>
    <w:pPr>
      <w:spacing w:after="160" w:line="259" w:lineRule="auto"/>
    </w:pPr>
    <w:rPr>
      <w:kern w:val="2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Document" ma:contentTypeID="0x010100AAAAAAAAAAAAAAAAAAAAAAAAAAAAAA0200E1FAC80453FA0146B137C7DC5813B2D6" ma:contentTypeVersion="32" ma:contentTypeDescription="Standard Electronic Document" ma:contentTypeScope="" ma:versionID="a87c93c494ca0ba893a2cc9460636eb9">
  <xsd:schema xmlns:xsd="http://www.w3.org/2001/XMLSchema" xmlns:xs="http://www.w3.org/2001/XMLSchema" xmlns:p="http://schemas.microsoft.com/office/2006/metadata/properties" xmlns:ns2="fa4dad10-0714-47d0-996c-c1d37a9c52bc" xmlns:ns3="e21cbe00-2104-4159-b9b9-bd54555d1bf2" xmlns:ns4="e0f3bcdb-3a02-484d-aeab-00bd1175b659" xmlns:ns5="868aff26-896e-4892-a20b-226eb35bf304" xmlns:ns6="dd05e000-5572-4497-aabc-8014d6b50622" targetNamespace="http://schemas.microsoft.com/office/2006/metadata/properties" ma:root="true" ma:fieldsID="3feea93ab1453dd67f306a76b65cdb55" ns2:_="" ns3:_="" ns4:_="" ns5:_="" ns6:_="">
    <xsd:import namespace="fa4dad10-0714-47d0-996c-c1d37a9c52bc"/>
    <xsd:import namespace="e21cbe00-2104-4159-b9b9-bd54555d1bf2"/>
    <xsd:import namespace="e0f3bcdb-3a02-484d-aeab-00bd1175b659"/>
    <xsd:import namespace="868aff26-896e-4892-a20b-226eb35bf304"/>
    <xsd:import namespace="dd05e000-5572-4497-aabc-8014d6b50622"/>
    <xsd:element name="properties">
      <xsd:complexType>
        <xsd:sequence>
          <xsd:element name="documentManagement">
            <xsd:complexType>
              <xsd:all>
                <xsd:element ref="ns2:Target_Audience" minOccurs="0"/>
                <xsd:element ref="ns2:RecordID" minOccurs="0"/>
                <xsd:element ref="ns2:Original_Document" minOccurs="0"/>
                <xsd:element ref="ns2:_dlc_DocId" minOccurs="0"/>
                <xsd:element ref="ns2:_dlc_DocIdUrl" minOccurs="0"/>
                <xsd:element ref="ns2:_dlc_DocIdPersistId" minOccurs="0"/>
                <xsd:element ref="ns3:DocumentType"/>
                <xsd:element ref="ns3:Subactivity" minOccurs="0"/>
                <xsd:element ref="ns4:Council" minOccurs="0"/>
                <xsd:element ref="ns4:AssetID" minOccurs="0"/>
                <xsd:element ref="ns2:PRA_Type" minOccurs="0"/>
                <xsd:element ref="ns2:Aggregation_Status" minOccurs="0"/>
                <xsd:element ref="ns2:Narrative" minOccurs="0"/>
                <xsd:element ref="ns2:Record_Type" minOccurs="0"/>
                <xsd:element ref="ns2:Read_Only_Status" minOccurs="0"/>
                <xsd:element ref="ns2:Authoritative_Version" minOccurs="0"/>
                <xsd:element ref="ns2:PRA_Text_1" minOccurs="0"/>
                <xsd:element ref="ns2:PRA_Text_2" minOccurs="0"/>
                <xsd:element ref="ns2:PRA_Text_3" minOccurs="0"/>
                <xsd:element ref="ns2:PRA_Text_4" minOccurs="0"/>
                <xsd:element ref="ns2:PRA_Text_5" minOccurs="0"/>
                <xsd:element ref="ns2:PRA_Date_1" minOccurs="0"/>
                <xsd:element ref="ns2:PRA_Date_2" minOccurs="0"/>
                <xsd:element ref="ns2:PRA_Date_3" minOccurs="0"/>
                <xsd:element ref="ns2:PRA_Date_Trigger" minOccurs="0"/>
                <xsd:element ref="ns2:PRA_Date_Disposal" minOccurs="0"/>
                <xsd:element ref="ns4:FileReference" minOccurs="0"/>
                <xsd:element ref="ns4:eDocsNumber" minOccurs="0"/>
                <xsd:element ref="ns2:Related_People" minOccurs="0"/>
                <xsd:element ref="ns2:Know-How_Type" minOccurs="0"/>
                <xsd:element ref="ns3:FunctionGroup" minOccurs="0"/>
                <xsd:element ref="ns3:Function" minOccurs="0"/>
                <xsd:element ref="ns3:Activity" minOccurs="0"/>
                <xsd:element ref="ns3:Project" minOccurs="0"/>
                <xsd:element ref="ns3:Case" minOccurs="0"/>
                <xsd:element ref="ns3:Key_x0020_Words" minOccurs="0"/>
                <xsd:element ref="ns3:CategoryName" minOccurs="0"/>
                <xsd:element ref="ns3:CategoryValue" minOccurs="0"/>
                <xsd:element ref="ns3:Volume" minOccurs="0"/>
                <xsd:element ref="ns5:FlagItem" minOccurs="0"/>
                <xsd:element ref="ns5:ChangesNeeded" minOccurs="0"/>
                <xsd:element ref="ns6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4dad10-0714-47d0-996c-c1d37a9c52bc" elementFormDefault="qualified">
    <xsd:import namespace="http://schemas.microsoft.com/office/2006/documentManagement/types"/>
    <xsd:import namespace="http://schemas.microsoft.com/office/infopath/2007/PartnerControls"/>
    <xsd:element name="Target_Audience" ma:index="7" nillable="true" ma:displayName="Target Audience" ma:default="Internal" ma:format="RadioButtons" ma:hidden="true" ma:internalName="TargetAudience" ma:readOnly="false">
      <xsd:simpleType>
        <xsd:union memberTypes="dms:Text">
          <xsd:simpleType>
            <xsd:restriction base="dms:Choice">
              <xsd:enumeration value="Internal"/>
              <xsd:enumeration value="External"/>
            </xsd:restriction>
          </xsd:simpleType>
        </xsd:union>
      </xsd:simpleType>
    </xsd:element>
    <xsd:element name="RecordID" ma:index="8" nillable="true" ma:displayName="RecordID" ma:hidden="true" ma:internalName="RecordID" ma:readOnly="true">
      <xsd:simpleType>
        <xsd:restriction base="dms:Text"/>
      </xsd:simpleType>
    </xsd:element>
    <xsd:element name="Original_Document" ma:index="9" nillable="true" ma:displayName="Original Document" ma:hidden="true" ma:internalName="OriginalDocument">
      <xsd:simpleType>
        <xsd:restriction base="dms:Text"/>
      </xsd:simpleType>
    </xsd:element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PRA_Type" ma:index="18" nillable="true" ma:displayName="PRA Type" ma:default="Doc" ma:hidden="true" ma:internalName="PRAType" ma:readOnly="false">
      <xsd:simpleType>
        <xsd:restriction base="dms:Text"/>
      </xsd:simpleType>
    </xsd:element>
    <xsd:element name="Aggregation_Status" ma:index="19" nillable="true" ma:displayName="Aggregation Status" ma:default="Normal" ma:hidden="true" ma:internalName="AggregationStatus" ma:readOnly="false">
      <xsd:simpleType>
        <xsd:restriction base="dms:Choice">
          <xsd:enumeration value="Delete Soon"/>
          <xsd:enumeration value="Transfer Soon"/>
          <xsd:enumeration value="Appraise Soon"/>
          <xsd:enumeration value="Delete"/>
          <xsd:enumeration value="Transfer"/>
          <xsd:enumeration value="Appraise"/>
          <xsd:enumeration value="Hold"/>
          <xsd:enumeration value="Normal"/>
        </xsd:restriction>
      </xsd:simpleType>
    </xsd:element>
    <xsd:element name="Narrative" ma:index="20" nillable="true" ma:displayName="Narrative" ma:internalName="Narrative" ma:readOnly="false">
      <xsd:simpleType>
        <xsd:restriction base="dms:Note">
          <xsd:maxLength value="255"/>
        </xsd:restriction>
      </xsd:simpleType>
    </xsd:element>
    <xsd:element name="Record_Type" ma:index="21" nillable="true" ma:displayName="Business Value" ma:default="Normal" ma:hidden="true" ma:internalName="RecordType" ma:readOnly="false">
      <xsd:simpleType>
        <xsd:union memberTypes="dms:Text">
          <xsd:simpleType>
            <xsd:restriction base="dms:Choice">
              <xsd:enumeration value="Housekeeping"/>
              <xsd:enumeration value="Long Term Value"/>
              <xsd:enumeration value="Superseded"/>
              <xsd:enumeration value="Normal"/>
              <xsd:enumeration value="Cancelled"/>
              <xsd:enumeration value="Deleted"/>
            </xsd:restriction>
          </xsd:simpleType>
        </xsd:union>
      </xsd:simpleType>
    </xsd:element>
    <xsd:element name="Read_Only_Status" ma:index="22" nillable="true" ma:displayName="Read Only Status" ma:default="Open" ma:hidden="true" ma:internalName="ReadOnlyStatus" ma:readOnly="false">
      <xsd:simpleType>
        <xsd:restriction base="dms:Choice">
          <xsd:enumeration value="Open"/>
          <xsd:enumeration value="Document"/>
          <xsd:enumeration value="Document and Metadata"/>
        </xsd:restriction>
      </xsd:simpleType>
    </xsd:element>
    <xsd:element name="Authoritative_Version" ma:index="23" nillable="true" ma:displayName="Authoritative Version" ma:default="0" ma:hidden="true" ma:internalName="AuthoritativeVersion" ma:readOnly="false">
      <xsd:simpleType>
        <xsd:restriction base="dms:Boolean"/>
      </xsd:simpleType>
    </xsd:element>
    <xsd:element name="PRA_Text_1" ma:index="24" nillable="true" ma:displayName="PRA Text 1" ma:hidden="true" ma:internalName="PraText1" ma:readOnly="false">
      <xsd:simpleType>
        <xsd:restriction base="dms:Text"/>
      </xsd:simpleType>
    </xsd:element>
    <xsd:element name="PRA_Text_2" ma:index="25" nillable="true" ma:displayName="PRA Text 2" ma:hidden="true" ma:internalName="PraText2" ma:readOnly="false">
      <xsd:simpleType>
        <xsd:restriction base="dms:Text"/>
      </xsd:simpleType>
    </xsd:element>
    <xsd:element name="PRA_Text_3" ma:index="26" nillable="true" ma:displayName="PRA Text 3" ma:hidden="true" ma:internalName="PraText3" ma:readOnly="false">
      <xsd:simpleType>
        <xsd:restriction base="dms:Text"/>
      </xsd:simpleType>
    </xsd:element>
    <xsd:element name="PRA_Text_4" ma:index="27" nillable="true" ma:displayName="PRA Text 4" ma:hidden="true" ma:internalName="PraText4" ma:readOnly="false">
      <xsd:simpleType>
        <xsd:restriction base="dms:Text"/>
      </xsd:simpleType>
    </xsd:element>
    <xsd:element name="PRA_Text_5" ma:index="28" nillable="true" ma:displayName="PRA Text 5" ma:hidden="true" ma:internalName="PraText5" ma:readOnly="false">
      <xsd:simpleType>
        <xsd:restriction base="dms:Text"/>
      </xsd:simpleType>
    </xsd:element>
    <xsd:element name="PRA_Date_1" ma:index="29" nillable="true" ma:displayName="PRA Date 1" ma:format="DateTime" ma:hidden="true" ma:internalName="PraDate1" ma:readOnly="false">
      <xsd:simpleType>
        <xsd:restriction base="dms:DateTime"/>
      </xsd:simpleType>
    </xsd:element>
    <xsd:element name="PRA_Date_2" ma:index="30" nillable="true" ma:displayName="PRA Date 2" ma:format="DateTime" ma:hidden="true" ma:internalName="PraDate2" ma:readOnly="false">
      <xsd:simpleType>
        <xsd:restriction base="dms:DateTime"/>
      </xsd:simpleType>
    </xsd:element>
    <xsd:element name="PRA_Date_3" ma:index="31" nillable="true" ma:displayName="PRA Date 3" ma:format="DateTime" ma:hidden="true" ma:internalName="PraDate3" ma:readOnly="false">
      <xsd:simpleType>
        <xsd:restriction base="dms:DateTime"/>
      </xsd:simpleType>
    </xsd:element>
    <xsd:element name="PRA_Date_Trigger" ma:index="32" nillable="true" ma:displayName="PRA Date Trigger" ma:format="DateTime" ma:hidden="true" ma:internalName="PraDateTrigger" ma:readOnly="false">
      <xsd:simpleType>
        <xsd:restriction base="dms:DateTime"/>
      </xsd:simpleType>
    </xsd:element>
    <xsd:element name="PRA_Date_Disposal" ma:index="33" nillable="true" ma:displayName="PRA Date Disposal" ma:format="DateTime" ma:hidden="true" ma:internalName="PraDateDisposal" ma:readOnly="false">
      <xsd:simpleType>
        <xsd:restriction base="dms:DateTime"/>
      </xsd:simpleType>
    </xsd:element>
    <xsd:element name="Related_People" ma:index="36" nillable="true" ma:displayName="Related People" ma:hidden="true" ma:list="UserInfo" ma:internalName="RelatedPeople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Know-How_Type" ma:index="37" nillable="true" ma:displayName="Know-How Type" ma:default="NA" ma:format="Dropdown" ma:hidden="true" ma:internalName="KnowHowType" ma:readOnly="false">
      <xsd:simpleType>
        <xsd:union memberTypes="dms:Text">
          <xsd:simpleType>
            <xsd:restriction base="dms:Choice">
              <xsd:enumeration value="NA"/>
              <xsd:enumeration value="FAQ"/>
              <xsd:enumeration value="Tall Poppy"/>
              <xsd:enumeration value="Topic"/>
              <xsd:enumeration value="Who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1cbe00-2104-4159-b9b9-bd54555d1bf2" elementFormDefault="qualified">
    <xsd:import namespace="http://schemas.microsoft.com/office/2006/documentManagement/types"/>
    <xsd:import namespace="http://schemas.microsoft.com/office/infopath/2007/PartnerControls"/>
    <xsd:element name="DocumentType" ma:index="14" ma:displayName="Document Type" ma:format="Dropdown" ma:internalName="DocumentType">
      <xsd:simpleType>
        <xsd:restriction base="dms:Choice">
          <xsd:enumeration value="Analysis, Assessment, Calculation or Model"/>
          <xsd:enumeration value="Compliance, Consent, Certificate"/>
          <xsd:enumeration value="Contract, Variation, Agreement"/>
          <xsd:enumeration value="Drawings, Maps, Designs"/>
          <xsd:enumeration value="Employment related"/>
          <xsd:enumeration value="External Correspondence"/>
          <xsd:enumeration value="Filenote, Memo"/>
          <xsd:enumeration value="Financial related"/>
          <xsd:enumeration value="Image, Photo, Multimedia"/>
          <xsd:enumeration value="Knowledge, Reference"/>
          <xsd:enumeration value="Meeting related"/>
          <xsd:enumeration value="Policy, Guideline, Process"/>
          <xsd:enumeration value="Presentation, Speech"/>
          <xsd:enumeration value="Procurement"/>
          <xsd:enumeration value="Programme, Brief, Planning related"/>
          <xsd:enumeration value="Publication Material"/>
          <xsd:enumeration value="Register or Data"/>
          <xsd:enumeration value="Report"/>
          <xsd:enumeration value="Request for Service"/>
          <xsd:enumeration value="Specification, Standard"/>
          <xsd:enumeration value="Strategy"/>
          <xsd:enumeration value="Template, Checklist or Form"/>
        </xsd:restriction>
      </xsd:simpleType>
    </xsd:element>
    <xsd:element name="Subactivity" ma:index="15" nillable="true" ma:displayName="Subactivity" ma:default="Desk Files (internal Procedures)" ma:format="RadioButtons" ma:hidden="true" ma:internalName="Subactivity" ma:readOnly="false">
      <xsd:simpleType>
        <xsd:union memberTypes="dms:Text">
          <xsd:simpleType>
            <xsd:restriction base="dms:Choice">
              <xsd:enumeration value="Desk Files (internal Procedures)"/>
            </xsd:restriction>
          </xsd:simpleType>
        </xsd:union>
      </xsd:simpleType>
    </xsd:element>
    <xsd:element name="FunctionGroup" ma:index="38" nillable="true" ma:displayName="Function Group" ma:default="NA" ma:format="RadioButtons" ma:hidden="true" ma:internalName="FunctionGroup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  <xsd:element name="Function" ma:index="39" nillable="true" ma:displayName="Function" ma:default="Supporting Our Business" ma:format="RadioButtons" ma:hidden="true" ma:internalName="Function" ma:readOnly="false">
      <xsd:simpleType>
        <xsd:union memberTypes="dms:Text">
          <xsd:simpleType>
            <xsd:restriction base="dms:Choice">
              <xsd:enumeration value="Supporting Our Business"/>
            </xsd:restriction>
          </xsd:simpleType>
        </xsd:union>
      </xsd:simpleType>
    </xsd:element>
    <xsd:element name="Activity" ma:index="40" nillable="true" ma:displayName="Activity" ma:default="Team Management" ma:format="RadioButtons" ma:hidden="true" ma:internalName="Activity" ma:readOnly="false">
      <xsd:simpleType>
        <xsd:union memberTypes="dms:Text">
          <xsd:simpleType>
            <xsd:restriction base="dms:Choice">
              <xsd:enumeration value="Team Management"/>
            </xsd:restriction>
          </xsd:simpleType>
        </xsd:union>
      </xsd:simpleType>
    </xsd:element>
    <xsd:element name="Project" ma:index="41" nillable="true" ma:displayName="Project" ma:default="NA" ma:format="RadioButtons" ma:hidden="true" ma:internalName="Project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  <xsd:element name="Case" ma:index="42" nillable="true" ma:displayName="Case" ma:default="NA" ma:format="RadioButtons" ma:hidden="true" ma:internalName="Case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  <xsd:element name="Key_x0020_Words" ma:index="43" nillable="true" ma:displayName="Key Words" ma:hidden="true" ma:internalName="Key_x0020_Words" ma:readOnly="fals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Not yet defined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CategoryName" ma:index="44" nillable="true" ma:displayName="Category Name" ma:default="NA" ma:format="RadioButtons" ma:hidden="true" ma:internalName="CategoryName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  <xsd:element name="CategoryValue" ma:index="45" nillable="true" ma:displayName="Category Value" ma:default="NA" ma:format="RadioButtons" ma:hidden="true" ma:internalName="CategoryValue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  <xsd:element name="Volume" ma:index="46" nillable="true" ma:displayName="Volume" ma:default="NA" ma:format="RadioButtons" ma:hidden="true" ma:internalName="Volume" ma:readOnly="false">
      <xsd:simpleType>
        <xsd:union memberTypes="dms:Text">
          <xsd:simpleType>
            <xsd:restriction base="dms:Choice">
              <xsd:enumeration value="NA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f3bcdb-3a02-484d-aeab-00bd1175b659" elementFormDefault="qualified">
    <xsd:import namespace="http://schemas.microsoft.com/office/2006/documentManagement/types"/>
    <xsd:import namespace="http://schemas.microsoft.com/office/infopath/2007/PartnerControls"/>
    <xsd:element name="Council" ma:index="16" nillable="true" ma:displayName="Council" ma:hidden="true" ma:internalName="Council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Regional"/>
                    <xsd:enumeration value="WCC"/>
                    <xsd:enumeration value="PCC"/>
                    <xsd:enumeration value="HCC"/>
                    <xsd:enumeration value="UHCC"/>
                    <xsd:enumeration value="GWRC"/>
                  </xsd:restriction>
                </xsd:simpleType>
              </xsd:element>
            </xsd:sequence>
          </xsd:extension>
        </xsd:complexContent>
      </xsd:complexType>
    </xsd:element>
    <xsd:element name="AssetID" ma:index="17" nillable="true" ma:displayName="AssetID" ma:hidden="true" ma:internalName="AssetID" ma:readOnly="false">
      <xsd:simpleType>
        <xsd:restriction base="dms:Text">
          <xsd:maxLength value="255"/>
        </xsd:restriction>
      </xsd:simpleType>
    </xsd:element>
    <xsd:element name="FileReference" ma:index="34" nillable="true" ma:displayName="File Reference" ma:internalName="FileReference" ma:readOnly="false">
      <xsd:simpleType>
        <xsd:restriction base="dms:Text">
          <xsd:maxLength value="255"/>
        </xsd:restriction>
      </xsd:simpleType>
    </xsd:element>
    <xsd:element name="eDocsNumber" ma:index="35" nillable="true" ma:displayName="eDocs Number" ma:internalName="eDocsNumber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8aff26-896e-4892-a20b-226eb35bf304" elementFormDefault="qualified">
    <xsd:import namespace="http://schemas.microsoft.com/office/2006/documentManagement/types"/>
    <xsd:import namespace="http://schemas.microsoft.com/office/infopath/2007/PartnerControls"/>
    <xsd:element name="FlagItem" ma:index="47" nillable="true" ma:displayName="Flag Item" ma:default="0" ma:description="Flag this item to be reviewed" ma:internalName="FlagItem">
      <xsd:simpleType>
        <xsd:restriction base="dms:Boolean"/>
      </xsd:simpleType>
    </xsd:element>
    <xsd:element name="ChangesNeeded" ma:index="48" nillable="true" ma:displayName="Changes Needed" ma:description="If you have flagged this item for review, please explain the change/s needed or reason." ma:internalName="ChangesNeede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05e000-5572-4497-aabc-8014d6b50622" elementFormDefault="qualified">
    <xsd:import namespace="http://schemas.microsoft.com/office/2006/documentManagement/types"/>
    <xsd:import namespace="http://schemas.microsoft.com/office/infopath/2007/PartnerControls"/>
    <xsd:element name="SharedWithUsers" ma:index="4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1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ssetID xmlns="e0f3bcdb-3a02-484d-aeab-00bd1175b659" xsi:nil="true"/>
    <Function xmlns="e21cbe00-2104-4159-b9b9-bd54555d1bf2">Supporting Our Business</Function>
    <Volume xmlns="e21cbe00-2104-4159-b9b9-bd54555d1bf2">NA</Volume>
    <Project xmlns="e21cbe00-2104-4159-b9b9-bd54555d1bf2">NA</Project>
    <CategoryValue xmlns="e21cbe00-2104-4159-b9b9-bd54555d1bf2">NA</CategoryValue>
    <DocumentType xmlns="e21cbe00-2104-4159-b9b9-bd54555d1bf2">Template, Checklist or Form</DocumentType>
    <FunctionGroup xmlns="e21cbe00-2104-4159-b9b9-bd54555d1bf2">NA</FunctionGroup>
    <Activity xmlns="e21cbe00-2104-4159-b9b9-bd54555d1bf2">Team Management</Activity>
    <CategoryName xmlns="e21cbe00-2104-4159-b9b9-bd54555d1bf2">NA</CategoryName>
    <Case xmlns="e21cbe00-2104-4159-b9b9-bd54555d1bf2">NA</Case>
    <Key_x0020_Words xmlns="e21cbe00-2104-4159-b9b9-bd54555d1bf2"/>
    <Council xmlns="e0f3bcdb-3a02-484d-aeab-00bd1175b659"/>
    <Narrative xmlns="fa4dad10-0714-47d0-996c-c1d37a9c52bc" xsi:nil="true"/>
    <_dlc_DocId xmlns="fa4dad10-0714-47d0-996c-c1d37a9c52bc">ACT23-786332335-798</_dlc_DocId>
    <RecordID xmlns="fa4dad10-0714-47d0-996c-c1d37a9c52bc">560923</RecordID>
    <_dlc_DocIdUrl xmlns="fa4dad10-0714-47d0-996c-c1d37a9c52bc">
      <Url>https://woogle.wellingtonwater.co.nz/site/pgmg/_layouts/15/DocIdRedir.aspx?ID=ACT23-786332335-798</Url>
      <Description>ACT23-786332335-798</Description>
    </_dlc_DocIdUrl>
    <Record_Type xmlns="fa4dad10-0714-47d0-996c-c1d37a9c52bc">Normal</Record_Type>
    <PRA_Text_1 xmlns="fa4dad10-0714-47d0-996c-c1d37a9c52bc" xsi:nil="true"/>
    <PRA_Text_4 xmlns="fa4dad10-0714-47d0-996c-c1d37a9c52bc" xsi:nil="true"/>
    <PRA_Date_2 xmlns="fa4dad10-0714-47d0-996c-c1d37a9c52bc" xsi:nil="true"/>
    <Related_People xmlns="fa4dad10-0714-47d0-996c-c1d37a9c52bc">
      <UserInfo>
        <DisplayName/>
        <AccountId xsi:nil="true"/>
        <AccountType/>
      </UserInfo>
    </Related_People>
    <Read_Only_Status xmlns="fa4dad10-0714-47d0-996c-c1d37a9c52bc">Open</Read_Only_Status>
    <PRA_Text_2 xmlns="fa4dad10-0714-47d0-996c-c1d37a9c52bc" xsi:nil="true"/>
    <PRA_Text_5 xmlns="fa4dad10-0714-47d0-996c-c1d37a9c52bc" xsi:nil="true"/>
    <Original_Document xmlns="fa4dad10-0714-47d0-996c-c1d37a9c52bc" xsi:nil="true"/>
    <Know-How_Type xmlns="fa4dad10-0714-47d0-996c-c1d37a9c52bc">NA</Know-How_Type>
    <FileReference xmlns="e0f3bcdb-3a02-484d-aeab-00bd1175b659" xsi:nil="true"/>
    <PRA_Text_3 xmlns="fa4dad10-0714-47d0-996c-c1d37a9c52bc" xsi:nil="true"/>
    <PRA_Date_1 xmlns="fa4dad10-0714-47d0-996c-c1d37a9c52bc" xsi:nil="true"/>
    <PRA_Date_Disposal xmlns="fa4dad10-0714-47d0-996c-c1d37a9c52bc" xsi:nil="true"/>
    <eDocsNumber xmlns="e0f3bcdb-3a02-484d-aeab-00bd1175b659" xsi:nil="true"/>
    <Target_Audience xmlns="fa4dad10-0714-47d0-996c-c1d37a9c52bc">Internal</Target_Audience>
    <PRA_Date_Trigger xmlns="fa4dad10-0714-47d0-996c-c1d37a9c52bc" xsi:nil="true"/>
    <Subactivity xmlns="e21cbe00-2104-4159-b9b9-bd54555d1bf2">Desk Files (internal Procedures)</Subactivity>
    <PRA_Type xmlns="fa4dad10-0714-47d0-996c-c1d37a9c52bc">Doc</PRA_Type>
    <Authoritative_Version xmlns="fa4dad10-0714-47d0-996c-c1d37a9c52bc">false</Authoritative_Version>
    <Aggregation_Status xmlns="fa4dad10-0714-47d0-996c-c1d37a9c52bc">Normal</Aggregation_Status>
    <PRA_Date_3 xmlns="fa4dad10-0714-47d0-996c-c1d37a9c52bc" xsi:nil="true"/>
    <FlagItem xmlns="868aff26-896e-4892-a20b-226eb35bf304">false</FlagItem>
    <ChangesNeeded xmlns="868aff26-896e-4892-a20b-226eb35bf304" xsi:nil="true"/>
  </documentManagement>
</p:properties>
</file>

<file path=customXml/item3.xml><?xml version="1.0" encoding="utf-8"?>
<?mso-contentType ?>
<spe:Receivers xmlns:spe="http://schemas.microsoft.com/sharepoint/events">
  <Receiver>
    <Name>ItemAdding</Name>
    <Synchronization>Default</Synchronization>
    <Type>1</Type>
    <SequenceNumber>3</SequenceNumber>
    <Url/>
    <Assembly>ILDS.Template.RecordsEventHandler, Version=2010.1.0.0, Culture=neutral, PublicKeyToken=f456434fdd6e6bdd</Assembly>
    <Class>ILDS.Template.RecordsEventHandler.ItemEventReceiver</Class>
    <Data/>
    <Filter/>
  </Receiver>
  <Receiver>
    <Name>ItemUpdating</Name>
    <Synchronization>Default</Synchronization>
    <Type>2</Type>
    <SequenceNumber>3</SequenceNumber>
    <Url/>
    <Assembly>ILDS.Template.RecordsEventHandler, Version=2010.1.0.0, Culture=neutral, PublicKeyToken=f456434fdd6e6bdd</Assembly>
    <Class>ILDS.Template.RecordsEventHandler.ItemEventReceiver</Class>
    <Data/>
    <Filter/>
  </Receiver>
  <Receiver>
    <Name>ItemUpdated</Name>
    <Synchronization>Default</Synchronization>
    <Type>10002</Type>
    <SequenceNumber>3</SequenceNumber>
    <Url/>
    <Assembly>ILDS.Template.RecordsEventHandler, Version=2010.1.0.0, Culture=neutral, PublicKeyToken=f456434fdd6e6bdd</Assembly>
    <Class>ILDS.Template.RecordsEventHandler.ItemEventReceiver</Class>
    <Data/>
    <Filter/>
  </Receiver>
  <Receiver>
    <Name>ItemAdded</Name>
    <Synchronization>Default</Synchronization>
    <Type>10001</Type>
    <SequenceNumber>3</SequenceNumber>
    <Url/>
    <Assembly>ILDS.Template.RecordsEventHandler, Version=2010.1.0.0, Culture=neutral, PublicKeyToken=f456434fdd6e6bdd</Assembly>
    <Class>ILDS.Template.RecordsEventHandler.ItemEventReceiver</Class>
    <Data/>
    <Filter/>
  </Receiver>
  <Receiver>
    <Name>ItemDeleting</Name>
    <Synchronization>Default</Synchronization>
    <Type>3</Type>
    <SequenceNumber>3</SequenceNumber>
    <Url/>
    <Assembly>ILDS.Template.RecordsEventHandler, Version=2010.1.0.0, Culture=neutral, PublicKeyToken=f456434fdd6e6bdd</Assembly>
    <Class>ILDS.Template.RecordsEventHandler.ItemEventReceiver</Class>
    <Data/>
    <Filter/>
  </Receiver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4D5C36-F41E-45BB-89EC-3E1FCACE57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a4dad10-0714-47d0-996c-c1d37a9c52bc"/>
    <ds:schemaRef ds:uri="e21cbe00-2104-4159-b9b9-bd54555d1bf2"/>
    <ds:schemaRef ds:uri="e0f3bcdb-3a02-484d-aeab-00bd1175b659"/>
    <ds:schemaRef ds:uri="868aff26-896e-4892-a20b-226eb35bf304"/>
    <ds:schemaRef ds:uri="dd05e000-5572-4497-aabc-8014d6b506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CBF1E4-449B-4D97-A04E-5E232747C929}">
  <ds:schemaRefs>
    <ds:schemaRef ds:uri="http://schemas.microsoft.com/office/2006/metadata/properties"/>
    <ds:schemaRef ds:uri="http://schemas.microsoft.com/office/infopath/2007/PartnerControls"/>
    <ds:schemaRef ds:uri="e0f3bcdb-3a02-484d-aeab-00bd1175b659"/>
    <ds:schemaRef ds:uri="e21cbe00-2104-4159-b9b9-bd54555d1bf2"/>
    <ds:schemaRef ds:uri="fa4dad10-0714-47d0-996c-c1d37a9c52bc"/>
    <ds:schemaRef ds:uri="868aff26-896e-4892-a20b-226eb35bf304"/>
  </ds:schemaRefs>
</ds:datastoreItem>
</file>

<file path=customXml/itemProps3.xml><?xml version="1.0" encoding="utf-8"?>
<ds:datastoreItem xmlns:ds="http://schemas.openxmlformats.org/officeDocument/2006/customXml" ds:itemID="{C5C44549-ED03-4876-9B2D-16A36E04A192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BE46315-6704-47D3-ADAA-CF284B6D64B3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F5FD753-C5BA-4332-9FBD-146DA70C06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Report Template 3.dotx</Template>
  <TotalTime>3</TotalTime>
  <Pages>17</Pages>
  <Words>1967</Words>
  <Characters>11215</Characters>
  <Application>Microsoft Office Word</Application>
  <DocSecurity>0</DocSecurity>
  <Lines>93</Lines>
  <Paragraphs>26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Activity brief</vt:lpstr>
    </vt:vector>
  </TitlesOfParts>
  <Company>...</Company>
  <LinksUpToDate>false</LinksUpToDate>
  <CharactersWithSpaces>13156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brief</dc:title>
  <dc:creator>TBC</dc:creator>
  <cp:lastModifiedBy>Sandro</cp:lastModifiedBy>
  <cp:revision>2</cp:revision>
  <cp:lastPrinted>2019-04-10T20:29:00Z</cp:lastPrinted>
  <dcterms:created xsi:type="dcterms:W3CDTF">2024-12-15T23:26:00Z</dcterms:created>
  <dcterms:modified xsi:type="dcterms:W3CDTF">2024-12-15T23:26:00Z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0x010100AAAAAAAAAAAAAAAAAAAAAAAAAAAAAA0200E1FAC80453FA0146B137C7DC5813B2D6</vt:lpwstr>
  </property>
  <property fmtid="{D5CDD505-2E9C-101B-9397-08002B2CF9AE}" pid="3" name="_dlc_DocIdItemGuid">
    <vt:lpwstr>0b83ef2c-7f81-4dc7-b216-73ce1e13b4b8</vt:lpwstr>
  </property>
  <property fmtid="{D5CDD505-2E9C-101B-9397-08002B2CF9AE}" pid="4" name="Opus_Office">
    <vt:lpwstr>2;#Wellington|ebaecc06-0796-403a-8f96-9cfdb3dda0ab</vt:lpwstr>
  </property>
  <property fmtid="{D5CDD505-2E9C-101B-9397-08002B2CF9AE}" pid="5" name="Project_Location">
    <vt:lpwstr>1;#Wellington|7cc36b5b-411a-467b-a3d0-194746e45011</vt:lpwstr>
  </property>
  <property fmtid="{D5CDD505-2E9C-101B-9397-08002B2CF9AE}" pid="6" name="Document_Status">
    <vt:lpwstr>7;#Final|9895118f-3c94-426c-a4c9-83e454866ea5</vt:lpwstr>
  </property>
  <property fmtid="{D5CDD505-2E9C-101B-9397-08002B2CF9AE}" pid="7" name="Client_Name">
    <vt:lpwstr>5;#Wellington Water|3105fff9-6b94-444a-b853-0263e0716fe6</vt:lpwstr>
  </property>
  <property fmtid="{D5CDD505-2E9C-101B-9397-08002B2CF9AE}" pid="8" name="Document_Type">
    <vt:lpwstr>11;#Template|2407cedf-2195-4825-8011-4466e509b864</vt:lpwstr>
  </property>
  <property fmtid="{D5CDD505-2E9C-101B-9397-08002B2CF9AE}" pid="9" name="Opus_Function">
    <vt:lpwstr/>
  </property>
  <property fmtid="{D5CDD505-2E9C-101B-9397-08002B2CF9AE}" pid="10" name="Order">
    <vt:r8>8200</vt:r8>
  </property>
  <property fmtid="{D5CDD505-2E9C-101B-9397-08002B2CF9AE}" pid="11" name="AssetSite">
    <vt:lpwstr/>
  </property>
</Properties>
</file>